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70" r:id="rId2"/>
    <p:sldId id="274" r:id="rId3"/>
    <p:sldId id="272" r:id="rId4"/>
    <p:sldId id="273" r:id="rId5"/>
    <p:sldId id="326" r:id="rId6"/>
    <p:sldId id="276" r:id="rId7"/>
    <p:sldId id="275" r:id="rId8"/>
    <p:sldId id="277" r:id="rId9"/>
    <p:sldId id="284" r:id="rId10"/>
    <p:sldId id="357" r:id="rId11"/>
    <p:sldId id="334" r:id="rId12"/>
    <p:sldId id="340" r:id="rId13"/>
    <p:sldId id="279" r:id="rId14"/>
    <p:sldId id="280" r:id="rId15"/>
    <p:sldId id="337" r:id="rId16"/>
    <p:sldId id="282" r:id="rId17"/>
    <p:sldId id="335" r:id="rId18"/>
    <p:sldId id="281" r:id="rId19"/>
    <p:sldId id="336" r:id="rId20"/>
    <p:sldId id="283" r:id="rId21"/>
    <p:sldId id="342" r:id="rId22"/>
    <p:sldId id="286" r:id="rId23"/>
    <p:sldId id="306" r:id="rId24"/>
    <p:sldId id="290" r:id="rId25"/>
    <p:sldId id="316" r:id="rId26"/>
    <p:sldId id="313" r:id="rId27"/>
    <p:sldId id="315" r:id="rId28"/>
    <p:sldId id="314" r:id="rId29"/>
    <p:sldId id="288" r:id="rId30"/>
    <p:sldId id="307" r:id="rId31"/>
    <p:sldId id="343" r:id="rId32"/>
    <p:sldId id="348" r:id="rId33"/>
    <p:sldId id="344" r:id="rId34"/>
    <p:sldId id="353" r:id="rId35"/>
    <p:sldId id="347" r:id="rId36"/>
    <p:sldId id="349" r:id="rId37"/>
    <p:sldId id="345" r:id="rId38"/>
    <p:sldId id="323" r:id="rId39"/>
    <p:sldId id="325" r:id="rId40"/>
    <p:sldId id="308" r:id="rId41"/>
    <p:sldId id="350" r:id="rId42"/>
    <p:sldId id="295" r:id="rId43"/>
    <p:sldId id="338" r:id="rId44"/>
    <p:sldId id="346" r:id="rId45"/>
    <p:sldId id="264" r:id="rId46"/>
    <p:sldId id="333" r:id="rId47"/>
    <p:sldId id="278" r:id="rId48"/>
    <p:sldId id="309" r:id="rId49"/>
    <p:sldId id="292" r:id="rId50"/>
    <p:sldId id="354" r:id="rId51"/>
    <p:sldId id="296" r:id="rId52"/>
    <p:sldId id="311" r:id="rId53"/>
    <p:sldId id="355"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444"/>
    <a:srgbClr val="418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7" autoAdjust="0"/>
    <p:restoredTop sz="94125" autoAdjust="0"/>
  </p:normalViewPr>
  <p:slideViewPr>
    <p:cSldViewPr snapToGrid="0">
      <p:cViewPr varScale="1">
        <p:scale>
          <a:sx n="110" d="100"/>
          <a:sy n="110" d="100"/>
        </p:scale>
        <p:origin x="344" y="168"/>
      </p:cViewPr>
      <p:guideLst>
        <p:guide orient="horz" pos="2160"/>
        <p:guide pos="3840"/>
      </p:guideLst>
    </p:cSldViewPr>
  </p:slideViewPr>
  <p:outlineViewPr>
    <p:cViewPr>
      <p:scale>
        <a:sx n="33" d="100"/>
        <a:sy n="33" d="100"/>
      </p:scale>
      <p:origin x="0" y="6442"/>
    </p:cViewPr>
  </p:outlineViewPr>
  <p:notesTextViewPr>
    <p:cViewPr>
      <p:scale>
        <a:sx n="1" d="1"/>
        <a:sy n="1" d="1"/>
      </p:scale>
      <p:origin x="0" y="0"/>
    </p:cViewPr>
  </p:notesTextViewPr>
  <p:notesViewPr>
    <p:cSldViewPr snapToGrid="0">
      <p:cViewPr varScale="1">
        <p:scale>
          <a:sx n="65" d="100"/>
          <a:sy n="65" d="100"/>
        </p:scale>
        <p:origin x="177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Percentage of Students that Graduated </a:t>
            </a:r>
          </a:p>
          <a:p>
            <a:pPr>
              <a:defRPr/>
            </a:pPr>
            <a:r>
              <a:rPr lang="en-US" dirty="0"/>
              <a:t>in Four Years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4.9627829724409447E-2"/>
          <c:y val="0.16952674892182892"/>
          <c:w val="0.9253721702755906"/>
          <c:h val="0.70662902756766777"/>
        </c:manualLayout>
      </c:layout>
      <c:barChart>
        <c:barDir val="col"/>
        <c:grouping val="clustered"/>
        <c:varyColors val="0"/>
        <c:ser>
          <c:idx val="0"/>
          <c:order val="0"/>
          <c:tx>
            <c:strRef>
              <c:f>Sheet1!$B$1</c:f>
              <c:strCache>
                <c:ptCount val="1"/>
                <c:pt idx="0">
                  <c:v>Percentage of Students that Graduated in Four Years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3200" b="0" i="0" u="none" strike="noStrike" kern="1200" baseline="0">
                    <a:solidFill>
                      <a:schemeClr val="dk2">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downArrowCallout">
                    <a:avLst/>
                  </a:prstGeom>
                  <a:noFill/>
                  <a:ln>
                    <a:noFill/>
                  </a:ln>
                </c15:spPr>
                <c15:showLeaderLines val="1"/>
                <c15:leaderLines>
                  <c:spPr>
                    <a:ln w="9525">
                      <a:solidFill>
                        <a:schemeClr val="tx2">
                          <a:lumMod val="35000"/>
                          <a:lumOff val="65000"/>
                        </a:schemeClr>
                      </a:solidFill>
                    </a:ln>
                    <a:effectLst/>
                  </c:spPr>
                </c15:leaderLines>
              </c:ext>
            </c:extLst>
          </c:dLbls>
          <c:cat>
            <c:strRef>
              <c:f>Sheet1!$A$2:$A$10</c:f>
              <c:strCache>
                <c:ptCount val="9"/>
                <c:pt idx="0">
                  <c:v>0-4</c:v>
                </c:pt>
                <c:pt idx="1">
                  <c:v>5-9</c:v>
                </c:pt>
                <c:pt idx="2">
                  <c:v>10-14</c:v>
                </c:pt>
                <c:pt idx="3">
                  <c:v>15-19</c:v>
                </c:pt>
                <c:pt idx="4">
                  <c:v>20-24</c:v>
                </c:pt>
                <c:pt idx="5">
                  <c:v>25-29</c:v>
                </c:pt>
                <c:pt idx="6">
                  <c:v>30-34</c:v>
                </c:pt>
                <c:pt idx="7">
                  <c:v>35-39</c:v>
                </c:pt>
                <c:pt idx="8">
                  <c:v>40+</c:v>
                </c:pt>
              </c:strCache>
            </c:strRef>
          </c:cat>
          <c:val>
            <c:numRef>
              <c:f>Sheet1!$B$2:$B$10</c:f>
              <c:numCache>
                <c:formatCode>0%</c:formatCode>
                <c:ptCount val="9"/>
                <c:pt idx="0">
                  <c:v>0.87</c:v>
                </c:pt>
                <c:pt idx="1">
                  <c:v>0.63</c:v>
                </c:pt>
                <c:pt idx="2">
                  <c:v>0.41</c:v>
                </c:pt>
                <c:pt idx="3">
                  <c:v>0.21</c:v>
                </c:pt>
                <c:pt idx="4">
                  <c:v>0.09</c:v>
                </c:pt>
                <c:pt idx="5">
                  <c:v>0.05</c:v>
                </c:pt>
                <c:pt idx="6">
                  <c:v>0.02</c:v>
                </c:pt>
                <c:pt idx="7">
                  <c:v>0.01</c:v>
                </c:pt>
                <c:pt idx="8">
                  <c:v>0</c:v>
                </c:pt>
              </c:numCache>
            </c:numRef>
          </c:val>
          <c:extLst>
            <c:ext xmlns:c16="http://schemas.microsoft.com/office/drawing/2014/chart" uri="{C3380CC4-5D6E-409C-BE32-E72D297353CC}">
              <c16:uniqueId val="{00000000-8383-4E83-8424-71A8DFA4DC4F}"/>
            </c:ext>
          </c:extLst>
        </c:ser>
        <c:dLbls>
          <c:dLblPos val="inEnd"/>
          <c:showLegendKey val="0"/>
          <c:showVal val="1"/>
          <c:showCatName val="0"/>
          <c:showSerName val="0"/>
          <c:showPercent val="0"/>
          <c:showBubbleSize val="0"/>
        </c:dLbls>
        <c:gapWidth val="100"/>
        <c:overlap val="-24"/>
        <c:axId val="320685760"/>
        <c:axId val="317093120"/>
      </c:barChart>
      <c:catAx>
        <c:axId val="3206857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17093120"/>
        <c:crosses val="autoZero"/>
        <c:auto val="1"/>
        <c:lblAlgn val="ctr"/>
        <c:lblOffset val="100"/>
        <c:noMultiLvlLbl val="0"/>
      </c:catAx>
      <c:valAx>
        <c:axId val="317093120"/>
        <c:scaling>
          <c:orientation val="minMax"/>
        </c:scaling>
        <c:delete val="1"/>
        <c:axPos val="l"/>
        <c:numFmt formatCode="0%" sourceLinked="1"/>
        <c:majorTickMark val="none"/>
        <c:minorTickMark val="none"/>
        <c:tickLblPos val="nextTo"/>
        <c:crossAx val="320685760"/>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F1C14-8FE7-46AC-9F27-3322418FDB49}" type="doc">
      <dgm:prSet loTypeId="urn:microsoft.com/office/officeart/2005/8/layout/equation1" loCatId="process" qsTypeId="urn:microsoft.com/office/officeart/2005/8/quickstyle/simple1" qsCatId="simple" csTypeId="urn:microsoft.com/office/officeart/2005/8/colors/colorful5" csCatId="colorful" phldr="1"/>
      <dgm:spPr/>
      <dgm:t>
        <a:bodyPr/>
        <a:lstStyle/>
        <a:p>
          <a:endParaRPr lang="en-US"/>
        </a:p>
      </dgm:t>
    </dgm:pt>
    <dgm:pt modelId="{261772CD-EB55-46E9-AA13-829BDF9AD05A}">
      <dgm:prSet/>
      <dgm:spPr/>
      <dgm:t>
        <a:bodyPr/>
        <a:lstStyle/>
        <a:p>
          <a:pPr rtl="0"/>
          <a:r>
            <a:rPr lang="en-US" b="1" dirty="0">
              <a:latin typeface="+mn-lt"/>
            </a:rPr>
            <a:t>Students do better in school and are more likely to participate in school activities such as clubs and sports</a:t>
          </a:r>
        </a:p>
      </dgm:t>
    </dgm:pt>
    <dgm:pt modelId="{67B30436-4E1D-42D7-A60D-4A4BB9A8510A}" type="parTrans" cxnId="{B9B1AE0D-5161-4ACE-8963-6945E619643C}">
      <dgm:prSet/>
      <dgm:spPr/>
      <dgm:t>
        <a:bodyPr/>
        <a:lstStyle/>
        <a:p>
          <a:endParaRPr lang="en-US"/>
        </a:p>
      </dgm:t>
    </dgm:pt>
    <dgm:pt modelId="{FF11FB45-04D1-4D15-8A37-2AB37D735B3D}" type="sibTrans" cxnId="{B9B1AE0D-5161-4ACE-8963-6945E619643C}">
      <dgm:prSet/>
      <dgm:spPr/>
      <dgm:t>
        <a:bodyPr/>
        <a:lstStyle/>
        <a:p>
          <a:endParaRPr lang="en-US" dirty="0"/>
        </a:p>
      </dgm:t>
    </dgm:pt>
    <dgm:pt modelId="{EC688F76-662B-447B-839F-E227C3D67BCD}">
      <dgm:prSet custT="1"/>
      <dgm:spPr/>
      <dgm:t>
        <a:bodyPr/>
        <a:lstStyle/>
        <a:p>
          <a:pPr rtl="0"/>
          <a:r>
            <a:rPr lang="en-US" sz="2000" b="1" dirty="0"/>
            <a:t>Students are more likely to have higher self esteem and enhanced confidence in their abilities</a:t>
          </a:r>
        </a:p>
      </dgm:t>
    </dgm:pt>
    <dgm:pt modelId="{7E52D901-85F0-4870-BD3A-F41121485422}" type="parTrans" cxnId="{C6FD4847-67A6-4971-AD58-A778FC1C13FF}">
      <dgm:prSet/>
      <dgm:spPr/>
      <dgm:t>
        <a:bodyPr/>
        <a:lstStyle/>
        <a:p>
          <a:endParaRPr lang="en-US"/>
        </a:p>
      </dgm:t>
    </dgm:pt>
    <dgm:pt modelId="{621916AF-7341-4747-B632-F41BB046348A}" type="sibTrans" cxnId="{C6FD4847-67A6-4971-AD58-A778FC1C13FF}">
      <dgm:prSet/>
      <dgm:spPr/>
      <dgm:t>
        <a:bodyPr/>
        <a:lstStyle/>
        <a:p>
          <a:endParaRPr lang="en-US" dirty="0"/>
        </a:p>
      </dgm:t>
    </dgm:pt>
    <dgm:pt modelId="{56E17ABA-DDD1-4B98-9A66-532EDCC64BA2}">
      <dgm:prSet custT="1"/>
      <dgm:spPr/>
      <dgm:t>
        <a:bodyPr/>
        <a:lstStyle/>
        <a:p>
          <a:pPr rtl="0"/>
          <a:r>
            <a:rPr lang="en-US" sz="3800" b="1" i="0" dirty="0">
              <a:latin typeface="Calibri" panose="020F0502020204030204" pitchFamily="34" charset="0"/>
              <a:cs typeface="Calibri" panose="020F0502020204030204" pitchFamily="34" charset="0"/>
            </a:rPr>
            <a:t>STUDENT SUCCESS</a:t>
          </a:r>
        </a:p>
      </dgm:t>
    </dgm:pt>
    <dgm:pt modelId="{ACBC462D-3CC7-4D71-B156-142078F7C97B}" type="parTrans" cxnId="{AC58F446-8EF1-4BE6-8999-A083D3E48590}">
      <dgm:prSet/>
      <dgm:spPr/>
      <dgm:t>
        <a:bodyPr/>
        <a:lstStyle/>
        <a:p>
          <a:endParaRPr lang="en-US"/>
        </a:p>
      </dgm:t>
    </dgm:pt>
    <dgm:pt modelId="{873CB4A7-AD76-4804-B9D1-332234860160}" type="sibTrans" cxnId="{AC58F446-8EF1-4BE6-8999-A083D3E48590}">
      <dgm:prSet/>
      <dgm:spPr/>
      <dgm:t>
        <a:bodyPr/>
        <a:lstStyle/>
        <a:p>
          <a:endParaRPr lang="en-US"/>
        </a:p>
      </dgm:t>
    </dgm:pt>
    <dgm:pt modelId="{0EBED07E-B5CB-47AD-B798-C795A36AF314}" type="pres">
      <dgm:prSet presAssocID="{198F1C14-8FE7-46AC-9F27-3322418FDB49}" presName="linearFlow" presStyleCnt="0">
        <dgm:presLayoutVars>
          <dgm:dir/>
          <dgm:resizeHandles val="exact"/>
        </dgm:presLayoutVars>
      </dgm:prSet>
      <dgm:spPr/>
    </dgm:pt>
    <dgm:pt modelId="{CED16CCF-96AC-47F5-BBBC-49780565035C}" type="pres">
      <dgm:prSet presAssocID="{261772CD-EB55-46E9-AA13-829BDF9AD05A}" presName="node" presStyleLbl="node1" presStyleIdx="0" presStyleCnt="3" custScaleX="133543" custScaleY="125858" custLinFactNeighborX="27600">
        <dgm:presLayoutVars>
          <dgm:bulletEnabled val="1"/>
        </dgm:presLayoutVars>
      </dgm:prSet>
      <dgm:spPr/>
    </dgm:pt>
    <dgm:pt modelId="{0B441391-2224-4C87-BB2E-AF2727421D36}" type="pres">
      <dgm:prSet presAssocID="{FF11FB45-04D1-4D15-8A37-2AB37D735B3D}" presName="spacerL" presStyleCnt="0"/>
      <dgm:spPr/>
    </dgm:pt>
    <dgm:pt modelId="{053A6EA7-AEB8-4E17-863E-64767A7FA9EA}" type="pres">
      <dgm:prSet presAssocID="{FF11FB45-04D1-4D15-8A37-2AB37D735B3D}" presName="sibTrans" presStyleLbl="sibTrans2D1" presStyleIdx="0" presStyleCnt="2" custScaleX="63909" custScaleY="68489"/>
      <dgm:spPr/>
    </dgm:pt>
    <dgm:pt modelId="{2C8103B3-646F-433C-A690-8F9381717A88}" type="pres">
      <dgm:prSet presAssocID="{FF11FB45-04D1-4D15-8A37-2AB37D735B3D}" presName="spacerR" presStyleCnt="0"/>
      <dgm:spPr/>
    </dgm:pt>
    <dgm:pt modelId="{E6D7DEB8-7739-4607-88BB-42D2A5C2C6C4}" type="pres">
      <dgm:prSet presAssocID="{EC688F76-662B-447B-839F-E227C3D67BCD}" presName="node" presStyleLbl="node1" presStyleIdx="1" presStyleCnt="3" custScaleX="132704" custScaleY="133469">
        <dgm:presLayoutVars>
          <dgm:bulletEnabled val="1"/>
        </dgm:presLayoutVars>
      </dgm:prSet>
      <dgm:spPr/>
    </dgm:pt>
    <dgm:pt modelId="{416BA94D-C125-4AF3-92D5-13C06200D124}" type="pres">
      <dgm:prSet presAssocID="{621916AF-7341-4747-B632-F41BB046348A}" presName="spacerL" presStyleCnt="0"/>
      <dgm:spPr/>
    </dgm:pt>
    <dgm:pt modelId="{B953FC5C-4ABD-4ADA-A7F7-E09B25781C75}" type="pres">
      <dgm:prSet presAssocID="{621916AF-7341-4747-B632-F41BB046348A}" presName="sibTrans" presStyleLbl="sibTrans2D1" presStyleIdx="1" presStyleCnt="2" custScaleX="57452" custScaleY="70170"/>
      <dgm:spPr/>
    </dgm:pt>
    <dgm:pt modelId="{D218BB0F-9863-431D-9EA6-339FE782162F}" type="pres">
      <dgm:prSet presAssocID="{621916AF-7341-4747-B632-F41BB046348A}" presName="spacerR" presStyleCnt="0"/>
      <dgm:spPr/>
    </dgm:pt>
    <dgm:pt modelId="{06DAAB71-B51D-4AED-A835-C88B7D648BF4}" type="pres">
      <dgm:prSet presAssocID="{56E17ABA-DDD1-4B98-9A66-532EDCC64BA2}" presName="node" presStyleLbl="node1" presStyleIdx="2" presStyleCnt="3" custScaleX="132397" custScaleY="130124">
        <dgm:presLayoutVars>
          <dgm:bulletEnabled val="1"/>
        </dgm:presLayoutVars>
      </dgm:prSet>
      <dgm:spPr/>
    </dgm:pt>
  </dgm:ptLst>
  <dgm:cxnLst>
    <dgm:cxn modelId="{B9B1AE0D-5161-4ACE-8963-6945E619643C}" srcId="{198F1C14-8FE7-46AC-9F27-3322418FDB49}" destId="{261772CD-EB55-46E9-AA13-829BDF9AD05A}" srcOrd="0" destOrd="0" parTransId="{67B30436-4E1D-42D7-A60D-4A4BB9A8510A}" sibTransId="{FF11FB45-04D1-4D15-8A37-2AB37D735B3D}"/>
    <dgm:cxn modelId="{0AD84E21-6AF7-46C6-B4DE-87FE2CF8551F}" type="presOf" srcId="{198F1C14-8FE7-46AC-9F27-3322418FDB49}" destId="{0EBED07E-B5CB-47AD-B798-C795A36AF314}" srcOrd="0" destOrd="0" presId="urn:microsoft.com/office/officeart/2005/8/layout/equation1"/>
    <dgm:cxn modelId="{52DCDB3A-CBD7-4B19-8E8D-F735CF00D7CE}" type="presOf" srcId="{EC688F76-662B-447B-839F-E227C3D67BCD}" destId="{E6D7DEB8-7739-4607-88BB-42D2A5C2C6C4}" srcOrd="0" destOrd="0" presId="urn:microsoft.com/office/officeart/2005/8/layout/equation1"/>
    <dgm:cxn modelId="{AC58F446-8EF1-4BE6-8999-A083D3E48590}" srcId="{198F1C14-8FE7-46AC-9F27-3322418FDB49}" destId="{56E17ABA-DDD1-4B98-9A66-532EDCC64BA2}" srcOrd="2" destOrd="0" parTransId="{ACBC462D-3CC7-4D71-B156-142078F7C97B}" sibTransId="{873CB4A7-AD76-4804-B9D1-332234860160}"/>
    <dgm:cxn modelId="{C6FD4847-67A6-4971-AD58-A778FC1C13FF}" srcId="{198F1C14-8FE7-46AC-9F27-3322418FDB49}" destId="{EC688F76-662B-447B-839F-E227C3D67BCD}" srcOrd="1" destOrd="0" parTransId="{7E52D901-85F0-4870-BD3A-F41121485422}" sibTransId="{621916AF-7341-4747-B632-F41BB046348A}"/>
    <dgm:cxn modelId="{6FFC9B73-B4B4-40A6-9B0C-BA032726EB75}" type="presOf" srcId="{FF11FB45-04D1-4D15-8A37-2AB37D735B3D}" destId="{053A6EA7-AEB8-4E17-863E-64767A7FA9EA}" srcOrd="0" destOrd="0" presId="urn:microsoft.com/office/officeart/2005/8/layout/equation1"/>
    <dgm:cxn modelId="{3A415AB0-717B-4584-B5F8-A84F60DFB490}" type="presOf" srcId="{261772CD-EB55-46E9-AA13-829BDF9AD05A}" destId="{CED16CCF-96AC-47F5-BBBC-49780565035C}" srcOrd="0" destOrd="0" presId="urn:microsoft.com/office/officeart/2005/8/layout/equation1"/>
    <dgm:cxn modelId="{8E1393ED-9A7A-4C98-9749-94D613937C65}" type="presOf" srcId="{56E17ABA-DDD1-4B98-9A66-532EDCC64BA2}" destId="{06DAAB71-B51D-4AED-A835-C88B7D648BF4}" srcOrd="0" destOrd="0" presId="urn:microsoft.com/office/officeart/2005/8/layout/equation1"/>
    <dgm:cxn modelId="{A1405CEF-BBE7-4D1C-9215-7E68BDC732CD}" type="presOf" srcId="{621916AF-7341-4747-B632-F41BB046348A}" destId="{B953FC5C-4ABD-4ADA-A7F7-E09B25781C75}" srcOrd="0" destOrd="0" presId="urn:microsoft.com/office/officeart/2005/8/layout/equation1"/>
    <dgm:cxn modelId="{8F27DC80-B42B-419A-8AA9-39816228D532}" type="presParOf" srcId="{0EBED07E-B5CB-47AD-B798-C795A36AF314}" destId="{CED16CCF-96AC-47F5-BBBC-49780565035C}" srcOrd="0" destOrd="0" presId="urn:microsoft.com/office/officeart/2005/8/layout/equation1"/>
    <dgm:cxn modelId="{F702536F-9233-4CA6-9294-6CE3210FA947}" type="presParOf" srcId="{0EBED07E-B5CB-47AD-B798-C795A36AF314}" destId="{0B441391-2224-4C87-BB2E-AF2727421D36}" srcOrd="1" destOrd="0" presId="urn:microsoft.com/office/officeart/2005/8/layout/equation1"/>
    <dgm:cxn modelId="{863C3C67-6529-4211-A57C-239B21A5926D}" type="presParOf" srcId="{0EBED07E-B5CB-47AD-B798-C795A36AF314}" destId="{053A6EA7-AEB8-4E17-863E-64767A7FA9EA}" srcOrd="2" destOrd="0" presId="urn:microsoft.com/office/officeart/2005/8/layout/equation1"/>
    <dgm:cxn modelId="{2CAC2548-D95A-48B4-B0DF-04F47CCAE433}" type="presParOf" srcId="{0EBED07E-B5CB-47AD-B798-C795A36AF314}" destId="{2C8103B3-646F-433C-A690-8F9381717A88}" srcOrd="3" destOrd="0" presId="urn:microsoft.com/office/officeart/2005/8/layout/equation1"/>
    <dgm:cxn modelId="{E35F5A75-9A93-4BE0-B757-4C49DB33B994}" type="presParOf" srcId="{0EBED07E-B5CB-47AD-B798-C795A36AF314}" destId="{E6D7DEB8-7739-4607-88BB-42D2A5C2C6C4}" srcOrd="4" destOrd="0" presId="urn:microsoft.com/office/officeart/2005/8/layout/equation1"/>
    <dgm:cxn modelId="{F7F5B549-425C-4294-8FE9-4B99FC98FA1E}" type="presParOf" srcId="{0EBED07E-B5CB-47AD-B798-C795A36AF314}" destId="{416BA94D-C125-4AF3-92D5-13C06200D124}" srcOrd="5" destOrd="0" presId="urn:microsoft.com/office/officeart/2005/8/layout/equation1"/>
    <dgm:cxn modelId="{ECA1C36D-DA33-4561-BC0A-115CC176B2AB}" type="presParOf" srcId="{0EBED07E-B5CB-47AD-B798-C795A36AF314}" destId="{B953FC5C-4ABD-4ADA-A7F7-E09B25781C75}" srcOrd="6" destOrd="0" presId="urn:microsoft.com/office/officeart/2005/8/layout/equation1"/>
    <dgm:cxn modelId="{49C5FFE8-57FA-4B48-BA14-23DF82BF26B0}" type="presParOf" srcId="{0EBED07E-B5CB-47AD-B798-C795A36AF314}" destId="{D218BB0F-9863-431D-9EA6-339FE782162F}" srcOrd="7" destOrd="0" presId="urn:microsoft.com/office/officeart/2005/8/layout/equation1"/>
    <dgm:cxn modelId="{B87DEACD-04D7-4A99-8231-F7B383C655F2}" type="presParOf" srcId="{0EBED07E-B5CB-47AD-B798-C795A36AF314}" destId="{06DAAB71-B51D-4AED-A835-C88B7D648BF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F1C14-8FE7-46AC-9F27-3322418FDB49}" type="doc">
      <dgm:prSet loTypeId="urn:microsoft.com/office/officeart/2005/8/layout/equation1" loCatId="process" qsTypeId="urn:microsoft.com/office/officeart/2005/8/quickstyle/simple1" qsCatId="simple" csTypeId="urn:microsoft.com/office/officeart/2005/8/colors/colorful5" csCatId="colorful" phldr="1"/>
      <dgm:spPr/>
      <dgm:t>
        <a:bodyPr/>
        <a:lstStyle/>
        <a:p>
          <a:endParaRPr lang="en-US"/>
        </a:p>
      </dgm:t>
    </dgm:pt>
    <dgm:pt modelId="{0EBED07E-B5CB-47AD-B798-C795A36AF314}" type="pres">
      <dgm:prSet presAssocID="{198F1C14-8FE7-46AC-9F27-3322418FDB49}" presName="linearFlow" presStyleCnt="0">
        <dgm:presLayoutVars>
          <dgm:dir/>
          <dgm:resizeHandles val="exact"/>
        </dgm:presLayoutVars>
      </dgm:prSet>
      <dgm:spPr/>
    </dgm:pt>
  </dgm:ptLst>
  <dgm:cxnLst>
    <dgm:cxn modelId="{1213E9A1-FF0C-4830-8562-FD1A04A50D62}" type="presOf" srcId="{198F1C14-8FE7-46AC-9F27-3322418FDB49}" destId="{0EBED07E-B5CB-47AD-B798-C795A36AF314}" srcOrd="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68189F-41D9-415A-B38C-5E931D07694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637E459-D00D-48E6-B1F9-0BA8E3CA21F8}">
      <dgm:prSet/>
      <dgm:spPr/>
      <dgm:t>
        <a:bodyPr/>
        <a:lstStyle/>
        <a:p>
          <a:pPr rtl="0"/>
          <a:r>
            <a:rPr lang="en-US" dirty="0"/>
            <a:t>Academic Failure</a:t>
          </a:r>
        </a:p>
      </dgm:t>
    </dgm:pt>
    <dgm:pt modelId="{DF54AA54-1834-4278-BACC-751C4CA82125}" type="parTrans" cxnId="{D25824AD-3242-4F9E-9308-88146272A8E2}">
      <dgm:prSet/>
      <dgm:spPr/>
      <dgm:t>
        <a:bodyPr/>
        <a:lstStyle/>
        <a:p>
          <a:endParaRPr lang="en-US"/>
        </a:p>
      </dgm:t>
    </dgm:pt>
    <dgm:pt modelId="{29907E29-2E47-4E0F-ADD0-87ECA8FF1A04}" type="sibTrans" cxnId="{D25824AD-3242-4F9E-9308-88146272A8E2}">
      <dgm:prSet/>
      <dgm:spPr/>
      <dgm:t>
        <a:bodyPr/>
        <a:lstStyle/>
        <a:p>
          <a:endParaRPr lang="en-US"/>
        </a:p>
      </dgm:t>
    </dgm:pt>
    <dgm:pt modelId="{7050A4F3-7BF4-46F6-8BD0-008207D9CEE4}">
      <dgm:prSet/>
      <dgm:spPr/>
      <dgm:t>
        <a:bodyPr/>
        <a:lstStyle/>
        <a:p>
          <a:pPr rtl="0"/>
          <a:r>
            <a:rPr lang="en-US" dirty="0"/>
            <a:t>School Environment</a:t>
          </a:r>
        </a:p>
      </dgm:t>
    </dgm:pt>
    <dgm:pt modelId="{B0B9A766-DB35-4291-9711-717BB99FCD89}" type="parTrans" cxnId="{36F4C05D-2360-4303-8B92-54A77146DF66}">
      <dgm:prSet/>
      <dgm:spPr/>
      <dgm:t>
        <a:bodyPr/>
        <a:lstStyle/>
        <a:p>
          <a:endParaRPr lang="en-US"/>
        </a:p>
      </dgm:t>
    </dgm:pt>
    <dgm:pt modelId="{1FFDF98F-8F5F-491D-81E7-C8CA273118E2}" type="sibTrans" cxnId="{36F4C05D-2360-4303-8B92-54A77146DF66}">
      <dgm:prSet/>
      <dgm:spPr/>
      <dgm:t>
        <a:bodyPr/>
        <a:lstStyle/>
        <a:p>
          <a:endParaRPr lang="en-US"/>
        </a:p>
      </dgm:t>
    </dgm:pt>
    <dgm:pt modelId="{2AA036D9-54E3-45E6-BCAB-CB1B89AA239F}">
      <dgm:prSet/>
      <dgm:spPr/>
      <dgm:t>
        <a:bodyPr/>
        <a:lstStyle/>
        <a:p>
          <a:pPr rtl="0"/>
          <a:r>
            <a:rPr lang="en-US" dirty="0"/>
            <a:t>Health Problems</a:t>
          </a:r>
        </a:p>
      </dgm:t>
    </dgm:pt>
    <dgm:pt modelId="{C1D238B4-EE1E-4887-B48A-4F7C935722C9}" type="parTrans" cxnId="{E599E2D5-27EB-4048-A2B5-1392C565BAA0}">
      <dgm:prSet/>
      <dgm:spPr/>
      <dgm:t>
        <a:bodyPr/>
        <a:lstStyle/>
        <a:p>
          <a:endParaRPr lang="en-US"/>
        </a:p>
      </dgm:t>
    </dgm:pt>
    <dgm:pt modelId="{382B5E9F-2A07-4ADB-B371-A468FC29C49F}" type="sibTrans" cxnId="{E599E2D5-27EB-4048-A2B5-1392C565BAA0}">
      <dgm:prSet/>
      <dgm:spPr/>
      <dgm:t>
        <a:bodyPr/>
        <a:lstStyle/>
        <a:p>
          <a:endParaRPr lang="en-US"/>
        </a:p>
      </dgm:t>
    </dgm:pt>
    <dgm:pt modelId="{5EDE7604-0721-45E6-9AD8-F49772633532}">
      <dgm:prSet/>
      <dgm:spPr/>
      <dgm:t>
        <a:bodyPr/>
        <a:lstStyle/>
        <a:p>
          <a:pPr rtl="0"/>
          <a:r>
            <a:rPr lang="en-US" dirty="0"/>
            <a:t>Living Situation</a:t>
          </a:r>
        </a:p>
      </dgm:t>
    </dgm:pt>
    <dgm:pt modelId="{F5E10560-59B1-4B01-A82E-A94D58AC452C}" type="parTrans" cxnId="{C009B055-3179-40BE-9E36-3EAD2CB1F17C}">
      <dgm:prSet/>
      <dgm:spPr/>
      <dgm:t>
        <a:bodyPr/>
        <a:lstStyle/>
        <a:p>
          <a:endParaRPr lang="en-US"/>
        </a:p>
      </dgm:t>
    </dgm:pt>
    <dgm:pt modelId="{614D3966-5D66-4B25-BB88-6C943F87E6FD}" type="sibTrans" cxnId="{C009B055-3179-40BE-9E36-3EAD2CB1F17C}">
      <dgm:prSet/>
      <dgm:spPr/>
      <dgm:t>
        <a:bodyPr/>
        <a:lstStyle/>
        <a:p>
          <a:endParaRPr lang="en-US"/>
        </a:p>
      </dgm:t>
    </dgm:pt>
    <dgm:pt modelId="{3F7E2EC5-F760-40E3-A6F4-06283A773D59}">
      <dgm:prSet/>
      <dgm:spPr/>
      <dgm:t>
        <a:bodyPr/>
        <a:lstStyle/>
        <a:p>
          <a:pPr rtl="0"/>
          <a:r>
            <a:rPr lang="en-US" dirty="0"/>
            <a:t>Alcohol and Drug use</a:t>
          </a:r>
        </a:p>
      </dgm:t>
    </dgm:pt>
    <dgm:pt modelId="{0A4ACA4C-09B1-4EA2-8223-8CF8C0A68E90}" type="parTrans" cxnId="{39A3140E-D197-4042-8EA1-3A2B580D4F03}">
      <dgm:prSet/>
      <dgm:spPr/>
      <dgm:t>
        <a:bodyPr/>
        <a:lstStyle/>
        <a:p>
          <a:endParaRPr lang="en-US"/>
        </a:p>
      </dgm:t>
    </dgm:pt>
    <dgm:pt modelId="{BB3FEA18-BCB4-446C-B866-3518A91608AC}" type="sibTrans" cxnId="{39A3140E-D197-4042-8EA1-3A2B580D4F03}">
      <dgm:prSet/>
      <dgm:spPr/>
      <dgm:t>
        <a:bodyPr/>
        <a:lstStyle/>
        <a:p>
          <a:endParaRPr lang="en-US"/>
        </a:p>
      </dgm:t>
    </dgm:pt>
    <dgm:pt modelId="{BEA801F4-11F1-48D0-A558-3F61E5842A6A}" type="pres">
      <dgm:prSet presAssocID="{5E68189F-41D9-415A-B38C-5E931D076945}" presName="diagram" presStyleCnt="0">
        <dgm:presLayoutVars>
          <dgm:dir/>
          <dgm:resizeHandles val="exact"/>
        </dgm:presLayoutVars>
      </dgm:prSet>
      <dgm:spPr/>
    </dgm:pt>
    <dgm:pt modelId="{A2E91124-359B-4EDB-90F1-44C091C68F90}" type="pres">
      <dgm:prSet presAssocID="{7637E459-D00D-48E6-B1F9-0BA8E3CA21F8}" presName="node" presStyleLbl="node1" presStyleIdx="0" presStyleCnt="5">
        <dgm:presLayoutVars>
          <dgm:bulletEnabled val="1"/>
        </dgm:presLayoutVars>
      </dgm:prSet>
      <dgm:spPr/>
    </dgm:pt>
    <dgm:pt modelId="{BDFBDFBA-D8E7-4D19-A61D-22E5E94B7D38}" type="pres">
      <dgm:prSet presAssocID="{29907E29-2E47-4E0F-ADD0-87ECA8FF1A04}" presName="sibTrans" presStyleCnt="0"/>
      <dgm:spPr/>
    </dgm:pt>
    <dgm:pt modelId="{EE7CF58C-2B16-4F8F-9F1E-7EF89F7C92BE}" type="pres">
      <dgm:prSet presAssocID="{7050A4F3-7BF4-46F6-8BD0-008207D9CEE4}" presName="node" presStyleLbl="node1" presStyleIdx="1" presStyleCnt="5">
        <dgm:presLayoutVars>
          <dgm:bulletEnabled val="1"/>
        </dgm:presLayoutVars>
      </dgm:prSet>
      <dgm:spPr/>
    </dgm:pt>
    <dgm:pt modelId="{89B8FBF3-EC6F-4665-B454-9F629F5E085B}" type="pres">
      <dgm:prSet presAssocID="{1FFDF98F-8F5F-491D-81E7-C8CA273118E2}" presName="sibTrans" presStyleCnt="0"/>
      <dgm:spPr/>
    </dgm:pt>
    <dgm:pt modelId="{12398DC7-1ADB-420E-9BFA-3727F7BF12D0}" type="pres">
      <dgm:prSet presAssocID="{2AA036D9-54E3-45E6-BCAB-CB1B89AA239F}" presName="node" presStyleLbl="node1" presStyleIdx="2" presStyleCnt="5">
        <dgm:presLayoutVars>
          <dgm:bulletEnabled val="1"/>
        </dgm:presLayoutVars>
      </dgm:prSet>
      <dgm:spPr/>
    </dgm:pt>
    <dgm:pt modelId="{C8643617-CB2E-4B6A-A7A2-6A8125045E20}" type="pres">
      <dgm:prSet presAssocID="{382B5E9F-2A07-4ADB-B371-A468FC29C49F}" presName="sibTrans" presStyleCnt="0"/>
      <dgm:spPr/>
    </dgm:pt>
    <dgm:pt modelId="{4CB6F506-1089-4985-BAD8-396A8BB9A49C}" type="pres">
      <dgm:prSet presAssocID="{5EDE7604-0721-45E6-9AD8-F49772633532}" presName="node" presStyleLbl="node1" presStyleIdx="3" presStyleCnt="5">
        <dgm:presLayoutVars>
          <dgm:bulletEnabled val="1"/>
        </dgm:presLayoutVars>
      </dgm:prSet>
      <dgm:spPr/>
    </dgm:pt>
    <dgm:pt modelId="{24B9AE44-5FAE-4DC4-A3E8-5498A3DF076E}" type="pres">
      <dgm:prSet presAssocID="{614D3966-5D66-4B25-BB88-6C943F87E6FD}" presName="sibTrans" presStyleCnt="0"/>
      <dgm:spPr/>
    </dgm:pt>
    <dgm:pt modelId="{3F3CE3A5-0F83-4AA7-9187-BFFBD4ED9717}" type="pres">
      <dgm:prSet presAssocID="{3F7E2EC5-F760-40E3-A6F4-06283A773D59}" presName="node" presStyleLbl="node1" presStyleIdx="4" presStyleCnt="5">
        <dgm:presLayoutVars>
          <dgm:bulletEnabled val="1"/>
        </dgm:presLayoutVars>
      </dgm:prSet>
      <dgm:spPr/>
    </dgm:pt>
  </dgm:ptLst>
  <dgm:cxnLst>
    <dgm:cxn modelId="{39A3140E-D197-4042-8EA1-3A2B580D4F03}" srcId="{5E68189F-41D9-415A-B38C-5E931D076945}" destId="{3F7E2EC5-F760-40E3-A6F4-06283A773D59}" srcOrd="4" destOrd="0" parTransId="{0A4ACA4C-09B1-4EA2-8223-8CF8C0A68E90}" sibTransId="{BB3FEA18-BCB4-446C-B866-3518A91608AC}"/>
    <dgm:cxn modelId="{36273233-5DC9-4EAC-9EC1-1655DA362684}" type="presOf" srcId="{7637E459-D00D-48E6-B1F9-0BA8E3CA21F8}" destId="{A2E91124-359B-4EDB-90F1-44C091C68F90}" srcOrd="0" destOrd="0" presId="urn:microsoft.com/office/officeart/2005/8/layout/default"/>
    <dgm:cxn modelId="{C009B055-3179-40BE-9E36-3EAD2CB1F17C}" srcId="{5E68189F-41D9-415A-B38C-5E931D076945}" destId="{5EDE7604-0721-45E6-9AD8-F49772633532}" srcOrd="3" destOrd="0" parTransId="{F5E10560-59B1-4B01-A82E-A94D58AC452C}" sibTransId="{614D3966-5D66-4B25-BB88-6C943F87E6FD}"/>
    <dgm:cxn modelId="{36F4C05D-2360-4303-8B92-54A77146DF66}" srcId="{5E68189F-41D9-415A-B38C-5E931D076945}" destId="{7050A4F3-7BF4-46F6-8BD0-008207D9CEE4}" srcOrd="1" destOrd="0" parTransId="{B0B9A766-DB35-4291-9711-717BB99FCD89}" sibTransId="{1FFDF98F-8F5F-491D-81E7-C8CA273118E2}"/>
    <dgm:cxn modelId="{581AC469-3EA7-4D49-A0E7-F2E666144026}" type="presOf" srcId="{5E68189F-41D9-415A-B38C-5E931D076945}" destId="{BEA801F4-11F1-48D0-A558-3F61E5842A6A}" srcOrd="0" destOrd="0" presId="urn:microsoft.com/office/officeart/2005/8/layout/default"/>
    <dgm:cxn modelId="{2048116D-7142-45DF-92A1-01B02947F61C}" type="presOf" srcId="{2AA036D9-54E3-45E6-BCAB-CB1B89AA239F}" destId="{12398DC7-1ADB-420E-9BFA-3727F7BF12D0}" srcOrd="0" destOrd="0" presId="urn:microsoft.com/office/officeart/2005/8/layout/default"/>
    <dgm:cxn modelId="{C3B88091-24C3-46D5-B0C0-32FD2D8FD6B6}" type="presOf" srcId="{7050A4F3-7BF4-46F6-8BD0-008207D9CEE4}" destId="{EE7CF58C-2B16-4F8F-9F1E-7EF89F7C92BE}" srcOrd="0" destOrd="0" presId="urn:microsoft.com/office/officeart/2005/8/layout/default"/>
    <dgm:cxn modelId="{D25824AD-3242-4F9E-9308-88146272A8E2}" srcId="{5E68189F-41D9-415A-B38C-5E931D076945}" destId="{7637E459-D00D-48E6-B1F9-0BA8E3CA21F8}" srcOrd="0" destOrd="0" parTransId="{DF54AA54-1834-4278-BACC-751C4CA82125}" sibTransId="{29907E29-2E47-4E0F-ADD0-87ECA8FF1A04}"/>
    <dgm:cxn modelId="{94A8DEC2-2EF4-493E-A3E7-5A86BCDC96A2}" type="presOf" srcId="{5EDE7604-0721-45E6-9AD8-F49772633532}" destId="{4CB6F506-1089-4985-BAD8-396A8BB9A49C}" srcOrd="0" destOrd="0" presId="urn:microsoft.com/office/officeart/2005/8/layout/default"/>
    <dgm:cxn modelId="{E599E2D5-27EB-4048-A2B5-1392C565BAA0}" srcId="{5E68189F-41D9-415A-B38C-5E931D076945}" destId="{2AA036D9-54E3-45E6-BCAB-CB1B89AA239F}" srcOrd="2" destOrd="0" parTransId="{C1D238B4-EE1E-4887-B48A-4F7C935722C9}" sibTransId="{382B5E9F-2A07-4ADB-B371-A468FC29C49F}"/>
    <dgm:cxn modelId="{CF3567DA-BAB3-4038-B6EB-4FBEDD89D7E8}" type="presOf" srcId="{3F7E2EC5-F760-40E3-A6F4-06283A773D59}" destId="{3F3CE3A5-0F83-4AA7-9187-BFFBD4ED9717}" srcOrd="0" destOrd="0" presId="urn:microsoft.com/office/officeart/2005/8/layout/default"/>
    <dgm:cxn modelId="{69318B6E-7C27-412B-92C8-99FCAD6E7FF2}" type="presParOf" srcId="{BEA801F4-11F1-48D0-A558-3F61E5842A6A}" destId="{A2E91124-359B-4EDB-90F1-44C091C68F90}" srcOrd="0" destOrd="0" presId="urn:microsoft.com/office/officeart/2005/8/layout/default"/>
    <dgm:cxn modelId="{B600A194-2531-4C1F-A184-1A2BB78DA5B1}" type="presParOf" srcId="{BEA801F4-11F1-48D0-A558-3F61E5842A6A}" destId="{BDFBDFBA-D8E7-4D19-A61D-22E5E94B7D38}" srcOrd="1" destOrd="0" presId="urn:microsoft.com/office/officeart/2005/8/layout/default"/>
    <dgm:cxn modelId="{63BC185D-CC32-495B-A520-B168EEF15823}" type="presParOf" srcId="{BEA801F4-11F1-48D0-A558-3F61E5842A6A}" destId="{EE7CF58C-2B16-4F8F-9F1E-7EF89F7C92BE}" srcOrd="2" destOrd="0" presId="urn:microsoft.com/office/officeart/2005/8/layout/default"/>
    <dgm:cxn modelId="{C738BD7B-04C4-4766-8DA2-007287474C3D}" type="presParOf" srcId="{BEA801F4-11F1-48D0-A558-3F61E5842A6A}" destId="{89B8FBF3-EC6F-4665-B454-9F629F5E085B}" srcOrd="3" destOrd="0" presId="urn:microsoft.com/office/officeart/2005/8/layout/default"/>
    <dgm:cxn modelId="{199DF956-BE35-49F6-BA96-600D3981D892}" type="presParOf" srcId="{BEA801F4-11F1-48D0-A558-3F61E5842A6A}" destId="{12398DC7-1ADB-420E-9BFA-3727F7BF12D0}" srcOrd="4" destOrd="0" presId="urn:microsoft.com/office/officeart/2005/8/layout/default"/>
    <dgm:cxn modelId="{9780AF23-B78A-401C-9A0A-B77815E373DA}" type="presParOf" srcId="{BEA801F4-11F1-48D0-A558-3F61E5842A6A}" destId="{C8643617-CB2E-4B6A-A7A2-6A8125045E20}" srcOrd="5" destOrd="0" presId="urn:microsoft.com/office/officeart/2005/8/layout/default"/>
    <dgm:cxn modelId="{FA15B5AC-5B97-4B53-938E-747DD00F2F09}" type="presParOf" srcId="{BEA801F4-11F1-48D0-A558-3F61E5842A6A}" destId="{4CB6F506-1089-4985-BAD8-396A8BB9A49C}" srcOrd="6" destOrd="0" presId="urn:microsoft.com/office/officeart/2005/8/layout/default"/>
    <dgm:cxn modelId="{823ACC24-0503-4DB0-A35F-7B40CC4F7101}" type="presParOf" srcId="{BEA801F4-11F1-48D0-A558-3F61E5842A6A}" destId="{24B9AE44-5FAE-4DC4-A3E8-5498A3DF076E}" srcOrd="7" destOrd="0" presId="urn:microsoft.com/office/officeart/2005/8/layout/default"/>
    <dgm:cxn modelId="{18FA2331-F4BE-4809-8CB8-F16A589F2984}" type="presParOf" srcId="{BEA801F4-11F1-48D0-A558-3F61E5842A6A}" destId="{3F3CE3A5-0F83-4AA7-9187-BFFBD4ED971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47DACF-6051-4401-8EB7-F69B8208FA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D74FA649-2206-45B6-BE0D-6D7D653B07B3}">
      <dgm:prSet/>
      <dgm:spPr>
        <a:solidFill>
          <a:schemeClr val="tx1"/>
        </a:solidFill>
      </dgm:spPr>
      <dgm:t>
        <a:bodyPr/>
        <a:lstStyle/>
        <a:p>
          <a:pPr rtl="0"/>
          <a:r>
            <a:rPr lang="en-US" b="1" dirty="0">
              <a:solidFill>
                <a:schemeClr val="bg1"/>
              </a:solidFill>
              <a:latin typeface="Californian FB" panose="0207040306080B030204" pitchFamily="18" charset="0"/>
            </a:rPr>
            <a:t>Social isolation</a:t>
          </a:r>
          <a:endParaRPr lang="en-US" dirty="0">
            <a:solidFill>
              <a:schemeClr val="bg1"/>
            </a:solidFill>
            <a:latin typeface="Californian FB" panose="0207040306080B030204" pitchFamily="18" charset="0"/>
          </a:endParaRPr>
        </a:p>
      </dgm:t>
    </dgm:pt>
    <dgm:pt modelId="{8E67A74F-7397-44CB-8D56-D1D7253F95F2}" type="parTrans" cxnId="{38CE421B-C53A-412A-B3B1-58BC43DE9E6A}">
      <dgm:prSet/>
      <dgm:spPr/>
      <dgm:t>
        <a:bodyPr/>
        <a:lstStyle/>
        <a:p>
          <a:endParaRPr lang="en-US">
            <a:latin typeface="Californian FB" panose="0207040306080B030204" pitchFamily="18" charset="0"/>
          </a:endParaRPr>
        </a:p>
      </dgm:t>
    </dgm:pt>
    <dgm:pt modelId="{0BF07B54-6982-46EA-905B-D0C79B16DB38}" type="sibTrans" cxnId="{38CE421B-C53A-412A-B3B1-58BC43DE9E6A}">
      <dgm:prSet/>
      <dgm:spPr/>
      <dgm:t>
        <a:bodyPr/>
        <a:lstStyle/>
        <a:p>
          <a:endParaRPr lang="en-US">
            <a:latin typeface="Californian FB" panose="0207040306080B030204" pitchFamily="18" charset="0"/>
          </a:endParaRPr>
        </a:p>
      </dgm:t>
    </dgm:pt>
    <dgm:pt modelId="{4DB2090F-E3CC-40DB-941B-710E66B70DE4}">
      <dgm:prSet/>
      <dgm:spPr>
        <a:solidFill>
          <a:schemeClr val="tx1"/>
        </a:solidFill>
      </dgm:spPr>
      <dgm:t>
        <a:bodyPr/>
        <a:lstStyle/>
        <a:p>
          <a:pPr rtl="0"/>
          <a:r>
            <a:rPr lang="en-US" b="1" dirty="0">
              <a:solidFill>
                <a:schemeClr val="bg1"/>
              </a:solidFill>
              <a:latin typeface="Californian FB" panose="0207040306080B030204" pitchFamily="18" charset="0"/>
            </a:rPr>
            <a:t>Low self-esteem</a:t>
          </a:r>
          <a:endParaRPr lang="en-US" dirty="0">
            <a:solidFill>
              <a:schemeClr val="bg1"/>
            </a:solidFill>
            <a:latin typeface="Californian FB" panose="0207040306080B030204" pitchFamily="18" charset="0"/>
          </a:endParaRPr>
        </a:p>
      </dgm:t>
    </dgm:pt>
    <dgm:pt modelId="{C0F3AEEA-F5C5-45E7-B008-780B001FA0A6}" type="parTrans" cxnId="{B9DD9CCC-110A-4F3F-BA5C-8EBA2166FA97}">
      <dgm:prSet/>
      <dgm:spPr/>
      <dgm:t>
        <a:bodyPr/>
        <a:lstStyle/>
        <a:p>
          <a:endParaRPr lang="en-US">
            <a:latin typeface="Californian FB" panose="0207040306080B030204" pitchFamily="18" charset="0"/>
          </a:endParaRPr>
        </a:p>
      </dgm:t>
    </dgm:pt>
    <dgm:pt modelId="{F6B91705-28EB-4605-A46E-142DFE87DE3F}" type="sibTrans" cxnId="{B9DD9CCC-110A-4F3F-BA5C-8EBA2166FA97}">
      <dgm:prSet/>
      <dgm:spPr/>
      <dgm:t>
        <a:bodyPr/>
        <a:lstStyle/>
        <a:p>
          <a:endParaRPr lang="en-US">
            <a:latin typeface="Californian FB" panose="0207040306080B030204" pitchFamily="18" charset="0"/>
          </a:endParaRPr>
        </a:p>
      </dgm:t>
    </dgm:pt>
    <dgm:pt modelId="{AA07D213-8D29-4B46-89A6-A1A528481108}">
      <dgm:prSet/>
      <dgm:spPr>
        <a:solidFill>
          <a:schemeClr val="tx1"/>
        </a:solidFill>
      </dgm:spPr>
      <dgm:t>
        <a:bodyPr/>
        <a:lstStyle/>
        <a:p>
          <a:pPr rtl="0"/>
          <a:r>
            <a:rPr lang="en-US" b="1" dirty="0">
              <a:solidFill>
                <a:schemeClr val="bg1"/>
              </a:solidFill>
              <a:latin typeface="Californian FB" panose="0207040306080B030204" pitchFamily="18" charset="0"/>
            </a:rPr>
            <a:t>Feelings of rejection</a:t>
          </a:r>
          <a:endParaRPr lang="en-US" dirty="0">
            <a:solidFill>
              <a:schemeClr val="bg1"/>
            </a:solidFill>
            <a:latin typeface="Californian FB" panose="0207040306080B030204" pitchFamily="18" charset="0"/>
          </a:endParaRPr>
        </a:p>
      </dgm:t>
    </dgm:pt>
    <dgm:pt modelId="{300C1801-54DC-4C84-B244-F3FA0D0BA8C0}" type="parTrans" cxnId="{11A04693-C0C1-48E1-AAD1-1A42F9953422}">
      <dgm:prSet/>
      <dgm:spPr/>
      <dgm:t>
        <a:bodyPr/>
        <a:lstStyle/>
        <a:p>
          <a:endParaRPr lang="en-US">
            <a:latin typeface="Californian FB" panose="0207040306080B030204" pitchFamily="18" charset="0"/>
          </a:endParaRPr>
        </a:p>
      </dgm:t>
    </dgm:pt>
    <dgm:pt modelId="{F7BAB2A4-1900-48DE-B7BB-2BBBD160014D}" type="sibTrans" cxnId="{11A04693-C0C1-48E1-AAD1-1A42F9953422}">
      <dgm:prSet/>
      <dgm:spPr/>
      <dgm:t>
        <a:bodyPr/>
        <a:lstStyle/>
        <a:p>
          <a:endParaRPr lang="en-US">
            <a:latin typeface="Californian FB" panose="0207040306080B030204" pitchFamily="18" charset="0"/>
          </a:endParaRPr>
        </a:p>
      </dgm:t>
    </dgm:pt>
    <dgm:pt modelId="{0A0768EC-E8FD-48A2-8F04-ED52F81C5A8F}">
      <dgm:prSet/>
      <dgm:spPr>
        <a:solidFill>
          <a:schemeClr val="tx1"/>
        </a:solidFill>
      </dgm:spPr>
      <dgm:t>
        <a:bodyPr/>
        <a:lstStyle/>
        <a:p>
          <a:pPr rtl="0"/>
          <a:r>
            <a:rPr lang="en-US" b="1" dirty="0">
              <a:solidFill>
                <a:schemeClr val="bg1"/>
              </a:solidFill>
              <a:latin typeface="Californian FB" panose="0207040306080B030204" pitchFamily="18" charset="0"/>
            </a:rPr>
            <a:t>Imprisonment</a:t>
          </a:r>
          <a:r>
            <a:rPr lang="en-US" b="1" dirty="0">
              <a:latin typeface="Californian FB" panose="0207040306080B030204" pitchFamily="18" charset="0"/>
            </a:rPr>
            <a:t> </a:t>
          </a:r>
          <a:endParaRPr lang="en-US" dirty="0">
            <a:latin typeface="Californian FB" panose="0207040306080B030204" pitchFamily="18" charset="0"/>
          </a:endParaRPr>
        </a:p>
      </dgm:t>
    </dgm:pt>
    <dgm:pt modelId="{E51DF256-FF48-4472-B974-7B7D5904A983}" type="parTrans" cxnId="{885068F3-E36F-43B9-A6B8-DCAFD608AA6F}">
      <dgm:prSet/>
      <dgm:spPr/>
      <dgm:t>
        <a:bodyPr/>
        <a:lstStyle/>
        <a:p>
          <a:endParaRPr lang="en-US">
            <a:latin typeface="Californian FB" panose="0207040306080B030204" pitchFamily="18" charset="0"/>
          </a:endParaRPr>
        </a:p>
      </dgm:t>
    </dgm:pt>
    <dgm:pt modelId="{DD5BF575-D520-49B9-AAE8-7870105D630A}" type="sibTrans" cxnId="{885068F3-E36F-43B9-A6B8-DCAFD608AA6F}">
      <dgm:prSet/>
      <dgm:spPr/>
      <dgm:t>
        <a:bodyPr/>
        <a:lstStyle/>
        <a:p>
          <a:endParaRPr lang="en-US">
            <a:latin typeface="Californian FB" panose="0207040306080B030204" pitchFamily="18" charset="0"/>
          </a:endParaRPr>
        </a:p>
      </dgm:t>
    </dgm:pt>
    <dgm:pt modelId="{AB7879DF-0311-428E-A483-5877712C2DE7}">
      <dgm:prSet/>
      <dgm:spPr>
        <a:solidFill>
          <a:schemeClr val="tx1"/>
        </a:solidFill>
      </dgm:spPr>
      <dgm:t>
        <a:bodyPr/>
        <a:lstStyle/>
        <a:p>
          <a:pPr rtl="0"/>
          <a:r>
            <a:rPr lang="en-US" b="1" dirty="0">
              <a:solidFill>
                <a:schemeClr val="bg1"/>
              </a:solidFill>
              <a:latin typeface="Californian FB" panose="0207040306080B030204" pitchFamily="18" charset="0"/>
            </a:rPr>
            <a:t>Drug addictions</a:t>
          </a:r>
          <a:endParaRPr lang="en-US" dirty="0">
            <a:solidFill>
              <a:schemeClr val="bg1"/>
            </a:solidFill>
            <a:latin typeface="Californian FB" panose="0207040306080B030204" pitchFamily="18" charset="0"/>
          </a:endParaRPr>
        </a:p>
      </dgm:t>
    </dgm:pt>
    <dgm:pt modelId="{58568195-C6E4-4C54-8EE7-004C6607857B}" type="parTrans" cxnId="{1A52197D-F90A-49C8-9AEB-9B7CA669948B}">
      <dgm:prSet/>
      <dgm:spPr/>
      <dgm:t>
        <a:bodyPr/>
        <a:lstStyle/>
        <a:p>
          <a:endParaRPr lang="en-US">
            <a:latin typeface="Californian FB" panose="0207040306080B030204" pitchFamily="18" charset="0"/>
          </a:endParaRPr>
        </a:p>
      </dgm:t>
    </dgm:pt>
    <dgm:pt modelId="{D0008C83-43B2-4245-A9CC-567F42A4099C}" type="sibTrans" cxnId="{1A52197D-F90A-49C8-9AEB-9B7CA669948B}">
      <dgm:prSet/>
      <dgm:spPr/>
      <dgm:t>
        <a:bodyPr/>
        <a:lstStyle/>
        <a:p>
          <a:endParaRPr lang="en-US">
            <a:latin typeface="Californian FB" panose="0207040306080B030204" pitchFamily="18" charset="0"/>
          </a:endParaRPr>
        </a:p>
      </dgm:t>
    </dgm:pt>
    <dgm:pt modelId="{48FDDEBF-4D77-439D-B5FE-F64894503BE3}">
      <dgm:prSet/>
      <dgm:spPr>
        <a:solidFill>
          <a:schemeClr val="tx1"/>
        </a:solidFill>
      </dgm:spPr>
      <dgm:t>
        <a:bodyPr/>
        <a:lstStyle/>
        <a:p>
          <a:pPr rtl="0"/>
          <a:r>
            <a:rPr lang="en-US" b="1">
              <a:solidFill>
                <a:schemeClr val="bg1"/>
              </a:solidFill>
              <a:latin typeface="Californian FB" panose="0207040306080B030204" pitchFamily="18" charset="0"/>
            </a:rPr>
            <a:t>High School </a:t>
          </a:r>
          <a:r>
            <a:rPr lang="en-US" b="1" dirty="0">
              <a:solidFill>
                <a:schemeClr val="bg1"/>
              </a:solidFill>
              <a:latin typeface="Californian FB" panose="0207040306080B030204" pitchFamily="18" charset="0"/>
            </a:rPr>
            <a:t>drop-out</a:t>
          </a:r>
          <a:endParaRPr lang="en-US" dirty="0">
            <a:solidFill>
              <a:schemeClr val="bg1"/>
            </a:solidFill>
            <a:latin typeface="Californian FB" panose="0207040306080B030204" pitchFamily="18" charset="0"/>
          </a:endParaRPr>
        </a:p>
      </dgm:t>
    </dgm:pt>
    <dgm:pt modelId="{25BCE694-5060-464F-A3F9-32EE006B9CC4}" type="parTrans" cxnId="{56AC7305-72DC-4EAF-88D6-96775E7CEE8D}">
      <dgm:prSet/>
      <dgm:spPr/>
      <dgm:t>
        <a:bodyPr/>
        <a:lstStyle/>
        <a:p>
          <a:endParaRPr lang="en-US">
            <a:latin typeface="Californian FB" panose="0207040306080B030204" pitchFamily="18" charset="0"/>
          </a:endParaRPr>
        </a:p>
      </dgm:t>
    </dgm:pt>
    <dgm:pt modelId="{4EA70B39-88BD-4DB1-9C51-4F7EF817AB61}" type="sibTrans" cxnId="{56AC7305-72DC-4EAF-88D6-96775E7CEE8D}">
      <dgm:prSet/>
      <dgm:spPr/>
      <dgm:t>
        <a:bodyPr/>
        <a:lstStyle/>
        <a:p>
          <a:endParaRPr lang="en-US">
            <a:latin typeface="Californian FB" panose="0207040306080B030204" pitchFamily="18" charset="0"/>
          </a:endParaRPr>
        </a:p>
      </dgm:t>
    </dgm:pt>
    <dgm:pt modelId="{25D1238F-F555-463E-9A5C-CE481939E441}">
      <dgm:prSet/>
      <dgm:spPr>
        <a:solidFill>
          <a:schemeClr val="tx1"/>
        </a:solidFill>
      </dgm:spPr>
      <dgm:t>
        <a:bodyPr/>
        <a:lstStyle/>
        <a:p>
          <a:pPr rtl="0"/>
          <a:r>
            <a:rPr lang="en-US" b="1" dirty="0">
              <a:solidFill>
                <a:schemeClr val="bg1"/>
              </a:solidFill>
              <a:latin typeface="Californian FB" panose="0207040306080B030204" pitchFamily="18" charset="0"/>
            </a:rPr>
            <a:t>Limited career opportunities</a:t>
          </a:r>
          <a:endParaRPr lang="en-US" dirty="0">
            <a:solidFill>
              <a:schemeClr val="bg1"/>
            </a:solidFill>
            <a:latin typeface="Californian FB" panose="0207040306080B030204" pitchFamily="18" charset="0"/>
          </a:endParaRPr>
        </a:p>
      </dgm:t>
    </dgm:pt>
    <dgm:pt modelId="{B3FB4682-7D17-4C4F-97C9-7966A131FFC8}" type="parTrans" cxnId="{517B2EF1-B511-48FA-B05B-21F6471A3D1C}">
      <dgm:prSet/>
      <dgm:spPr/>
      <dgm:t>
        <a:bodyPr/>
        <a:lstStyle/>
        <a:p>
          <a:endParaRPr lang="en-US">
            <a:latin typeface="Californian FB" panose="0207040306080B030204" pitchFamily="18" charset="0"/>
          </a:endParaRPr>
        </a:p>
      </dgm:t>
    </dgm:pt>
    <dgm:pt modelId="{4524D439-A625-4E9C-BD3A-D25A12D20F35}" type="sibTrans" cxnId="{517B2EF1-B511-48FA-B05B-21F6471A3D1C}">
      <dgm:prSet/>
      <dgm:spPr/>
      <dgm:t>
        <a:bodyPr/>
        <a:lstStyle/>
        <a:p>
          <a:endParaRPr lang="en-US">
            <a:latin typeface="Californian FB" panose="0207040306080B030204" pitchFamily="18" charset="0"/>
          </a:endParaRPr>
        </a:p>
      </dgm:t>
    </dgm:pt>
    <dgm:pt modelId="{42D55D72-0447-46AF-84E9-D464358B9991}" type="pres">
      <dgm:prSet presAssocID="{5947DACF-6051-4401-8EB7-F69B8208FAE9}" presName="diagram" presStyleCnt="0">
        <dgm:presLayoutVars>
          <dgm:dir/>
          <dgm:resizeHandles val="exact"/>
        </dgm:presLayoutVars>
      </dgm:prSet>
      <dgm:spPr/>
    </dgm:pt>
    <dgm:pt modelId="{D83DAE73-8E99-4A92-8A91-A953F551F2B9}" type="pres">
      <dgm:prSet presAssocID="{D74FA649-2206-45B6-BE0D-6D7D653B07B3}" presName="node" presStyleLbl="node1" presStyleIdx="0" presStyleCnt="7">
        <dgm:presLayoutVars>
          <dgm:bulletEnabled val="1"/>
        </dgm:presLayoutVars>
      </dgm:prSet>
      <dgm:spPr/>
    </dgm:pt>
    <dgm:pt modelId="{1027AF06-C30C-47F7-BD80-2F8788DD0620}" type="pres">
      <dgm:prSet presAssocID="{0BF07B54-6982-46EA-905B-D0C79B16DB38}" presName="sibTrans" presStyleCnt="0"/>
      <dgm:spPr/>
    </dgm:pt>
    <dgm:pt modelId="{832519FB-631A-47E8-AED8-134EBEF0CA6E}" type="pres">
      <dgm:prSet presAssocID="{4DB2090F-E3CC-40DB-941B-710E66B70DE4}" presName="node" presStyleLbl="node1" presStyleIdx="1" presStyleCnt="7">
        <dgm:presLayoutVars>
          <dgm:bulletEnabled val="1"/>
        </dgm:presLayoutVars>
      </dgm:prSet>
      <dgm:spPr/>
    </dgm:pt>
    <dgm:pt modelId="{0401C6FC-F282-495C-A9FB-86D59B5698C0}" type="pres">
      <dgm:prSet presAssocID="{F6B91705-28EB-4605-A46E-142DFE87DE3F}" presName="sibTrans" presStyleCnt="0"/>
      <dgm:spPr/>
    </dgm:pt>
    <dgm:pt modelId="{AC1C3EEA-BF72-41C6-B1D9-2103BE4B93D5}" type="pres">
      <dgm:prSet presAssocID="{AA07D213-8D29-4B46-89A6-A1A528481108}" presName="node" presStyleLbl="node1" presStyleIdx="2" presStyleCnt="7">
        <dgm:presLayoutVars>
          <dgm:bulletEnabled val="1"/>
        </dgm:presLayoutVars>
      </dgm:prSet>
      <dgm:spPr/>
    </dgm:pt>
    <dgm:pt modelId="{3E6B3594-5C0C-47F8-97F2-FA7AEADA8D56}" type="pres">
      <dgm:prSet presAssocID="{F7BAB2A4-1900-48DE-B7BB-2BBBD160014D}" presName="sibTrans" presStyleCnt="0"/>
      <dgm:spPr/>
    </dgm:pt>
    <dgm:pt modelId="{F6F75882-CFC7-4610-95C6-5091B1136674}" type="pres">
      <dgm:prSet presAssocID="{0A0768EC-E8FD-48A2-8F04-ED52F81C5A8F}" presName="node" presStyleLbl="node1" presStyleIdx="3" presStyleCnt="7">
        <dgm:presLayoutVars>
          <dgm:bulletEnabled val="1"/>
        </dgm:presLayoutVars>
      </dgm:prSet>
      <dgm:spPr/>
    </dgm:pt>
    <dgm:pt modelId="{8FD1CC52-9848-4824-8E4A-5148DB745752}" type="pres">
      <dgm:prSet presAssocID="{DD5BF575-D520-49B9-AAE8-7870105D630A}" presName="sibTrans" presStyleCnt="0"/>
      <dgm:spPr/>
    </dgm:pt>
    <dgm:pt modelId="{564476CF-F4D5-416A-8A57-78ED67C0BFD6}" type="pres">
      <dgm:prSet presAssocID="{AB7879DF-0311-428E-A483-5877712C2DE7}" presName="node" presStyleLbl="node1" presStyleIdx="4" presStyleCnt="7">
        <dgm:presLayoutVars>
          <dgm:bulletEnabled val="1"/>
        </dgm:presLayoutVars>
      </dgm:prSet>
      <dgm:spPr/>
    </dgm:pt>
    <dgm:pt modelId="{24AEB0C2-F890-43DC-9459-C8CDA2A91590}" type="pres">
      <dgm:prSet presAssocID="{D0008C83-43B2-4245-A9CC-567F42A4099C}" presName="sibTrans" presStyleCnt="0"/>
      <dgm:spPr/>
    </dgm:pt>
    <dgm:pt modelId="{2D8077C1-147F-4183-B0CD-DB811A5A9D7D}" type="pres">
      <dgm:prSet presAssocID="{48FDDEBF-4D77-439D-B5FE-F64894503BE3}" presName="node" presStyleLbl="node1" presStyleIdx="5" presStyleCnt="7">
        <dgm:presLayoutVars>
          <dgm:bulletEnabled val="1"/>
        </dgm:presLayoutVars>
      </dgm:prSet>
      <dgm:spPr/>
    </dgm:pt>
    <dgm:pt modelId="{B879467F-FB9C-4BAB-9D0F-2191B347CEAC}" type="pres">
      <dgm:prSet presAssocID="{4EA70B39-88BD-4DB1-9C51-4F7EF817AB61}" presName="sibTrans" presStyleCnt="0"/>
      <dgm:spPr/>
    </dgm:pt>
    <dgm:pt modelId="{9C18CB57-E695-4DF5-BD46-DBFE73F9D802}" type="pres">
      <dgm:prSet presAssocID="{25D1238F-F555-463E-9A5C-CE481939E441}" presName="node" presStyleLbl="node1" presStyleIdx="6" presStyleCnt="7">
        <dgm:presLayoutVars>
          <dgm:bulletEnabled val="1"/>
        </dgm:presLayoutVars>
      </dgm:prSet>
      <dgm:spPr/>
    </dgm:pt>
  </dgm:ptLst>
  <dgm:cxnLst>
    <dgm:cxn modelId="{56AC7305-72DC-4EAF-88D6-96775E7CEE8D}" srcId="{5947DACF-6051-4401-8EB7-F69B8208FAE9}" destId="{48FDDEBF-4D77-439D-B5FE-F64894503BE3}" srcOrd="5" destOrd="0" parTransId="{25BCE694-5060-464F-A3F9-32EE006B9CC4}" sibTransId="{4EA70B39-88BD-4DB1-9C51-4F7EF817AB61}"/>
    <dgm:cxn modelId="{38CE421B-C53A-412A-B3B1-58BC43DE9E6A}" srcId="{5947DACF-6051-4401-8EB7-F69B8208FAE9}" destId="{D74FA649-2206-45B6-BE0D-6D7D653B07B3}" srcOrd="0" destOrd="0" parTransId="{8E67A74F-7397-44CB-8D56-D1D7253F95F2}" sibTransId="{0BF07B54-6982-46EA-905B-D0C79B16DB38}"/>
    <dgm:cxn modelId="{6EB3B41C-2528-4966-A5FC-2D10C506C156}" type="presOf" srcId="{4DB2090F-E3CC-40DB-941B-710E66B70DE4}" destId="{832519FB-631A-47E8-AED8-134EBEF0CA6E}" srcOrd="0" destOrd="0" presId="urn:microsoft.com/office/officeart/2005/8/layout/default"/>
    <dgm:cxn modelId="{45C1072B-5B96-4ABF-890D-365B006B1219}" type="presOf" srcId="{AB7879DF-0311-428E-A483-5877712C2DE7}" destId="{564476CF-F4D5-416A-8A57-78ED67C0BFD6}" srcOrd="0" destOrd="0" presId="urn:microsoft.com/office/officeart/2005/8/layout/default"/>
    <dgm:cxn modelId="{96792D47-7A31-475D-9268-5074E07C1441}" type="presOf" srcId="{D74FA649-2206-45B6-BE0D-6D7D653B07B3}" destId="{D83DAE73-8E99-4A92-8A91-A953F551F2B9}" srcOrd="0" destOrd="0" presId="urn:microsoft.com/office/officeart/2005/8/layout/default"/>
    <dgm:cxn modelId="{DD96A67A-FEA0-4F1C-A858-FBB7BD23A777}" type="presOf" srcId="{5947DACF-6051-4401-8EB7-F69B8208FAE9}" destId="{42D55D72-0447-46AF-84E9-D464358B9991}" srcOrd="0" destOrd="0" presId="urn:microsoft.com/office/officeart/2005/8/layout/default"/>
    <dgm:cxn modelId="{1A52197D-F90A-49C8-9AEB-9B7CA669948B}" srcId="{5947DACF-6051-4401-8EB7-F69B8208FAE9}" destId="{AB7879DF-0311-428E-A483-5877712C2DE7}" srcOrd="4" destOrd="0" parTransId="{58568195-C6E4-4C54-8EE7-004C6607857B}" sibTransId="{D0008C83-43B2-4245-A9CC-567F42A4099C}"/>
    <dgm:cxn modelId="{A7C5EE86-1CF1-4914-B57B-9873BD635997}" type="presOf" srcId="{0A0768EC-E8FD-48A2-8F04-ED52F81C5A8F}" destId="{F6F75882-CFC7-4610-95C6-5091B1136674}" srcOrd="0" destOrd="0" presId="urn:microsoft.com/office/officeart/2005/8/layout/default"/>
    <dgm:cxn modelId="{11A04693-C0C1-48E1-AAD1-1A42F9953422}" srcId="{5947DACF-6051-4401-8EB7-F69B8208FAE9}" destId="{AA07D213-8D29-4B46-89A6-A1A528481108}" srcOrd="2" destOrd="0" parTransId="{300C1801-54DC-4C84-B244-F3FA0D0BA8C0}" sibTransId="{F7BAB2A4-1900-48DE-B7BB-2BBBD160014D}"/>
    <dgm:cxn modelId="{3BF0DBA0-A35E-481A-8D92-8565C814CC54}" type="presOf" srcId="{48FDDEBF-4D77-439D-B5FE-F64894503BE3}" destId="{2D8077C1-147F-4183-B0CD-DB811A5A9D7D}" srcOrd="0" destOrd="0" presId="urn:microsoft.com/office/officeart/2005/8/layout/default"/>
    <dgm:cxn modelId="{95BF36CB-C732-44EA-A631-B96DF9257A4E}" type="presOf" srcId="{25D1238F-F555-463E-9A5C-CE481939E441}" destId="{9C18CB57-E695-4DF5-BD46-DBFE73F9D802}" srcOrd="0" destOrd="0" presId="urn:microsoft.com/office/officeart/2005/8/layout/default"/>
    <dgm:cxn modelId="{B9DD9CCC-110A-4F3F-BA5C-8EBA2166FA97}" srcId="{5947DACF-6051-4401-8EB7-F69B8208FAE9}" destId="{4DB2090F-E3CC-40DB-941B-710E66B70DE4}" srcOrd="1" destOrd="0" parTransId="{C0F3AEEA-F5C5-45E7-B008-780B001FA0A6}" sibTransId="{F6B91705-28EB-4605-A46E-142DFE87DE3F}"/>
    <dgm:cxn modelId="{4262F6DE-5DBC-4154-9586-4380AF6752CB}" type="presOf" srcId="{AA07D213-8D29-4B46-89A6-A1A528481108}" destId="{AC1C3EEA-BF72-41C6-B1D9-2103BE4B93D5}" srcOrd="0" destOrd="0" presId="urn:microsoft.com/office/officeart/2005/8/layout/default"/>
    <dgm:cxn modelId="{517B2EF1-B511-48FA-B05B-21F6471A3D1C}" srcId="{5947DACF-6051-4401-8EB7-F69B8208FAE9}" destId="{25D1238F-F555-463E-9A5C-CE481939E441}" srcOrd="6" destOrd="0" parTransId="{B3FB4682-7D17-4C4F-97C9-7966A131FFC8}" sibTransId="{4524D439-A625-4E9C-BD3A-D25A12D20F35}"/>
    <dgm:cxn modelId="{885068F3-E36F-43B9-A6B8-DCAFD608AA6F}" srcId="{5947DACF-6051-4401-8EB7-F69B8208FAE9}" destId="{0A0768EC-E8FD-48A2-8F04-ED52F81C5A8F}" srcOrd="3" destOrd="0" parTransId="{E51DF256-FF48-4472-B974-7B7D5904A983}" sibTransId="{DD5BF575-D520-49B9-AAE8-7870105D630A}"/>
    <dgm:cxn modelId="{63A44049-11C1-43B6-96E2-CCB0ED77FAB8}" type="presParOf" srcId="{42D55D72-0447-46AF-84E9-D464358B9991}" destId="{D83DAE73-8E99-4A92-8A91-A953F551F2B9}" srcOrd="0" destOrd="0" presId="urn:microsoft.com/office/officeart/2005/8/layout/default"/>
    <dgm:cxn modelId="{E4FD596C-5B8C-4E62-B957-0B9C9F0199D2}" type="presParOf" srcId="{42D55D72-0447-46AF-84E9-D464358B9991}" destId="{1027AF06-C30C-47F7-BD80-2F8788DD0620}" srcOrd="1" destOrd="0" presId="urn:microsoft.com/office/officeart/2005/8/layout/default"/>
    <dgm:cxn modelId="{A5023E40-54FD-44B3-A5BB-6952E7E07410}" type="presParOf" srcId="{42D55D72-0447-46AF-84E9-D464358B9991}" destId="{832519FB-631A-47E8-AED8-134EBEF0CA6E}" srcOrd="2" destOrd="0" presId="urn:microsoft.com/office/officeart/2005/8/layout/default"/>
    <dgm:cxn modelId="{067D0586-1546-4A0B-8632-868F40CE0B29}" type="presParOf" srcId="{42D55D72-0447-46AF-84E9-D464358B9991}" destId="{0401C6FC-F282-495C-A9FB-86D59B5698C0}" srcOrd="3" destOrd="0" presId="urn:microsoft.com/office/officeart/2005/8/layout/default"/>
    <dgm:cxn modelId="{0A1EA379-4CBE-452C-B666-7E35F8276C6A}" type="presParOf" srcId="{42D55D72-0447-46AF-84E9-D464358B9991}" destId="{AC1C3EEA-BF72-41C6-B1D9-2103BE4B93D5}" srcOrd="4" destOrd="0" presId="urn:microsoft.com/office/officeart/2005/8/layout/default"/>
    <dgm:cxn modelId="{428113F0-96E1-48DB-87AC-171A18B926F8}" type="presParOf" srcId="{42D55D72-0447-46AF-84E9-D464358B9991}" destId="{3E6B3594-5C0C-47F8-97F2-FA7AEADA8D56}" srcOrd="5" destOrd="0" presId="urn:microsoft.com/office/officeart/2005/8/layout/default"/>
    <dgm:cxn modelId="{8858A92B-A82E-4315-9096-DAFE2D37052C}" type="presParOf" srcId="{42D55D72-0447-46AF-84E9-D464358B9991}" destId="{F6F75882-CFC7-4610-95C6-5091B1136674}" srcOrd="6" destOrd="0" presId="urn:microsoft.com/office/officeart/2005/8/layout/default"/>
    <dgm:cxn modelId="{1850F30E-6254-4D39-91A0-012F6C17DA59}" type="presParOf" srcId="{42D55D72-0447-46AF-84E9-D464358B9991}" destId="{8FD1CC52-9848-4824-8E4A-5148DB745752}" srcOrd="7" destOrd="0" presId="urn:microsoft.com/office/officeart/2005/8/layout/default"/>
    <dgm:cxn modelId="{CA3362BE-BD3D-49E8-BCD4-4E24CF96AA8B}" type="presParOf" srcId="{42D55D72-0447-46AF-84E9-D464358B9991}" destId="{564476CF-F4D5-416A-8A57-78ED67C0BFD6}" srcOrd="8" destOrd="0" presId="urn:microsoft.com/office/officeart/2005/8/layout/default"/>
    <dgm:cxn modelId="{682A5678-098F-437D-8AE0-29A67639F8C7}" type="presParOf" srcId="{42D55D72-0447-46AF-84E9-D464358B9991}" destId="{24AEB0C2-F890-43DC-9459-C8CDA2A91590}" srcOrd="9" destOrd="0" presId="urn:microsoft.com/office/officeart/2005/8/layout/default"/>
    <dgm:cxn modelId="{9C0CBBF6-772A-4FA2-8E3F-9F8EEB416FD1}" type="presParOf" srcId="{42D55D72-0447-46AF-84E9-D464358B9991}" destId="{2D8077C1-147F-4183-B0CD-DB811A5A9D7D}" srcOrd="10" destOrd="0" presId="urn:microsoft.com/office/officeart/2005/8/layout/default"/>
    <dgm:cxn modelId="{4CA63C1E-D84D-404B-85FF-E99A8C1FF44E}" type="presParOf" srcId="{42D55D72-0447-46AF-84E9-D464358B9991}" destId="{B879467F-FB9C-4BAB-9D0F-2191B347CEAC}" srcOrd="11" destOrd="0" presId="urn:microsoft.com/office/officeart/2005/8/layout/default"/>
    <dgm:cxn modelId="{68968E70-4D01-45EC-B145-463A6599FCB2}" type="presParOf" srcId="{42D55D72-0447-46AF-84E9-D464358B9991}" destId="{9C18CB57-E695-4DF5-BD46-DBFE73F9D80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BFD236A-97DA-4459-9EFC-D53953DC3F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5866A8-1DB8-4328-AAAF-19851AF7F32B}">
      <dgm:prSet/>
      <dgm:spPr>
        <a:solidFill>
          <a:schemeClr val="bg2">
            <a:lumMod val="10000"/>
          </a:schemeClr>
        </a:solidFill>
      </dgm:spPr>
      <dgm:t>
        <a:bodyPr/>
        <a:lstStyle/>
        <a:p>
          <a:pPr rtl="0"/>
          <a:r>
            <a:rPr lang="en-US" b="1" dirty="0"/>
            <a:t>HOW IS OUR SCHOOL DOING?</a:t>
          </a:r>
          <a:endParaRPr lang="en-US" dirty="0"/>
        </a:p>
      </dgm:t>
    </dgm:pt>
    <dgm:pt modelId="{AA8DE7F3-F48E-49A1-879D-90DCE8D2F053}" type="parTrans" cxnId="{491EFDD9-45FA-47C8-927C-D223EE093935}">
      <dgm:prSet/>
      <dgm:spPr/>
      <dgm:t>
        <a:bodyPr/>
        <a:lstStyle/>
        <a:p>
          <a:endParaRPr lang="en-US"/>
        </a:p>
      </dgm:t>
    </dgm:pt>
    <dgm:pt modelId="{6158F698-AC5D-4628-9D5F-6768F0E570FB}" type="sibTrans" cxnId="{491EFDD9-45FA-47C8-927C-D223EE093935}">
      <dgm:prSet/>
      <dgm:spPr/>
      <dgm:t>
        <a:bodyPr/>
        <a:lstStyle/>
        <a:p>
          <a:endParaRPr lang="en-US"/>
        </a:p>
      </dgm:t>
    </dgm:pt>
    <dgm:pt modelId="{1069A37D-3464-4373-A285-F5171FEA862A}" type="pres">
      <dgm:prSet presAssocID="{CBFD236A-97DA-4459-9EFC-D53953DC3F80}" presName="linear" presStyleCnt="0">
        <dgm:presLayoutVars>
          <dgm:animLvl val="lvl"/>
          <dgm:resizeHandles val="exact"/>
        </dgm:presLayoutVars>
      </dgm:prSet>
      <dgm:spPr/>
    </dgm:pt>
    <dgm:pt modelId="{CB5CA258-CA12-4CC5-A1AD-4E954433762F}" type="pres">
      <dgm:prSet presAssocID="{EA5866A8-1DB8-4328-AAAF-19851AF7F32B}" presName="parentText" presStyleLbl="node1" presStyleIdx="0" presStyleCnt="1">
        <dgm:presLayoutVars>
          <dgm:chMax val="0"/>
          <dgm:bulletEnabled val="1"/>
        </dgm:presLayoutVars>
      </dgm:prSet>
      <dgm:spPr/>
    </dgm:pt>
  </dgm:ptLst>
  <dgm:cxnLst>
    <dgm:cxn modelId="{E52DB964-F2EA-4D6E-93F0-2705040FB473}" type="presOf" srcId="{EA5866A8-1DB8-4328-AAAF-19851AF7F32B}" destId="{CB5CA258-CA12-4CC5-A1AD-4E954433762F}" srcOrd="0" destOrd="0" presId="urn:microsoft.com/office/officeart/2005/8/layout/vList2"/>
    <dgm:cxn modelId="{12724DBB-F12B-4AF3-A4D1-B886282E0791}" type="presOf" srcId="{CBFD236A-97DA-4459-9EFC-D53953DC3F80}" destId="{1069A37D-3464-4373-A285-F5171FEA862A}" srcOrd="0" destOrd="0" presId="urn:microsoft.com/office/officeart/2005/8/layout/vList2"/>
    <dgm:cxn modelId="{491EFDD9-45FA-47C8-927C-D223EE093935}" srcId="{CBFD236A-97DA-4459-9EFC-D53953DC3F80}" destId="{EA5866A8-1DB8-4328-AAAF-19851AF7F32B}" srcOrd="0" destOrd="0" parTransId="{AA8DE7F3-F48E-49A1-879D-90DCE8D2F053}" sibTransId="{6158F698-AC5D-4628-9D5F-6768F0E570FB}"/>
    <dgm:cxn modelId="{0B1727A6-E0B3-4BF8-BDD3-AFF71A4B929C}" type="presParOf" srcId="{1069A37D-3464-4373-A285-F5171FEA862A}" destId="{CB5CA258-CA12-4CC5-A1AD-4E954433762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CF-96AC-47F5-BBBC-49780565035C}">
      <dsp:nvSpPr>
        <dsp:cNvPr id="0" name=""/>
        <dsp:cNvSpPr/>
      </dsp:nvSpPr>
      <dsp:spPr>
        <a:xfrm>
          <a:off x="58006" y="1103456"/>
          <a:ext cx="3142778" cy="29619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mn-lt"/>
            </a:rPr>
            <a:t>Students do better in school and are more likely to participate in school activities such as clubs and sports</a:t>
          </a:r>
        </a:p>
      </dsp:txBody>
      <dsp:txXfrm>
        <a:off x="518255" y="1537219"/>
        <a:ext cx="2222280" cy="2094394"/>
      </dsp:txXfrm>
    </dsp:sp>
    <dsp:sp modelId="{053A6EA7-AEB8-4E17-863E-64767A7FA9EA}">
      <dsp:nvSpPr>
        <dsp:cNvPr id="0" name=""/>
        <dsp:cNvSpPr/>
      </dsp:nvSpPr>
      <dsp:spPr>
        <a:xfrm>
          <a:off x="3339137" y="2116992"/>
          <a:ext cx="872333" cy="934848"/>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454765" y="2481830"/>
        <a:ext cx="641077" cy="205172"/>
      </dsp:txXfrm>
    </dsp:sp>
    <dsp:sp modelId="{E6D7DEB8-7739-4607-88BB-42D2A5C2C6C4}">
      <dsp:nvSpPr>
        <dsp:cNvPr id="0" name=""/>
        <dsp:cNvSpPr/>
      </dsp:nvSpPr>
      <dsp:spPr>
        <a:xfrm>
          <a:off x="4402565" y="1013898"/>
          <a:ext cx="3123033" cy="3141036"/>
        </a:xfrm>
        <a:prstGeom prst="ellipse">
          <a:avLst/>
        </a:prstGeom>
        <a:solidFill>
          <a:schemeClr val="accent5">
            <a:hueOff val="-9582493"/>
            <a:satOff val="-30051"/>
            <a:lumOff val="15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kern="1200" dirty="0"/>
            <a:t>Students are more likely to have higher self esteem and enhanced confidence in their abilities</a:t>
          </a:r>
        </a:p>
      </dsp:txBody>
      <dsp:txXfrm>
        <a:off x="4859923" y="1473892"/>
        <a:ext cx="2208317" cy="2221048"/>
      </dsp:txXfrm>
    </dsp:sp>
    <dsp:sp modelId="{B953FC5C-4ABD-4ADA-A7F7-E09B25781C75}">
      <dsp:nvSpPr>
        <dsp:cNvPr id="0" name=""/>
        <dsp:cNvSpPr/>
      </dsp:nvSpPr>
      <dsp:spPr>
        <a:xfrm>
          <a:off x="7716693" y="2105520"/>
          <a:ext cx="784197" cy="957793"/>
        </a:xfrm>
        <a:prstGeom prst="mathEqual">
          <a:avLst/>
        </a:prstGeom>
        <a:solidFill>
          <a:schemeClr val="accent5">
            <a:hueOff val="-19164987"/>
            <a:satOff val="-60101"/>
            <a:lumOff val="305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7820638" y="2302825"/>
        <a:ext cx="576307" cy="563183"/>
      </dsp:txXfrm>
    </dsp:sp>
    <dsp:sp modelId="{06DAAB71-B51D-4AED-A835-C88B7D648BF4}">
      <dsp:nvSpPr>
        <dsp:cNvPr id="0" name=""/>
        <dsp:cNvSpPr/>
      </dsp:nvSpPr>
      <dsp:spPr>
        <a:xfrm>
          <a:off x="8691986" y="1053259"/>
          <a:ext cx="3115808" cy="3062315"/>
        </a:xfrm>
        <a:prstGeom prst="ellipse">
          <a:avLst/>
        </a:prstGeom>
        <a:solidFill>
          <a:schemeClr val="accent5">
            <a:hueOff val="-19164987"/>
            <a:satOff val="-60101"/>
            <a:lumOff val="30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0">
            <a:lnSpc>
              <a:spcPct val="90000"/>
            </a:lnSpc>
            <a:spcBef>
              <a:spcPct val="0"/>
            </a:spcBef>
            <a:spcAft>
              <a:spcPct val="35000"/>
            </a:spcAft>
            <a:buNone/>
          </a:pPr>
          <a:r>
            <a:rPr lang="en-US" sz="3800" b="1" i="0" kern="1200" dirty="0">
              <a:latin typeface="Calibri" panose="020F0502020204030204" pitchFamily="34" charset="0"/>
              <a:cs typeface="Calibri" panose="020F0502020204030204" pitchFamily="34" charset="0"/>
            </a:rPr>
            <a:t>STUDENT SUCCESS</a:t>
          </a:r>
        </a:p>
      </dsp:txBody>
      <dsp:txXfrm>
        <a:off x="9148286" y="1501725"/>
        <a:ext cx="2203208" cy="2165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91124-359B-4EDB-90F1-44C091C68F90}">
      <dsp:nvSpPr>
        <dsp:cNvPr id="0" name=""/>
        <dsp:cNvSpPr/>
      </dsp:nvSpPr>
      <dsp:spPr>
        <a:xfrm>
          <a:off x="1115969" y="410"/>
          <a:ext cx="2584782" cy="155086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Academic Failure</a:t>
          </a:r>
        </a:p>
      </dsp:txBody>
      <dsp:txXfrm>
        <a:off x="1115969" y="410"/>
        <a:ext cx="2584782" cy="1550869"/>
      </dsp:txXfrm>
    </dsp:sp>
    <dsp:sp modelId="{EE7CF58C-2B16-4F8F-9F1E-7EF89F7C92BE}">
      <dsp:nvSpPr>
        <dsp:cNvPr id="0" name=""/>
        <dsp:cNvSpPr/>
      </dsp:nvSpPr>
      <dsp:spPr>
        <a:xfrm>
          <a:off x="3959230" y="410"/>
          <a:ext cx="2584782" cy="155086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School Environment</a:t>
          </a:r>
        </a:p>
      </dsp:txBody>
      <dsp:txXfrm>
        <a:off x="3959230" y="410"/>
        <a:ext cx="2584782" cy="1550869"/>
      </dsp:txXfrm>
    </dsp:sp>
    <dsp:sp modelId="{12398DC7-1ADB-420E-9BFA-3727F7BF12D0}">
      <dsp:nvSpPr>
        <dsp:cNvPr id="0" name=""/>
        <dsp:cNvSpPr/>
      </dsp:nvSpPr>
      <dsp:spPr>
        <a:xfrm>
          <a:off x="6802490" y="410"/>
          <a:ext cx="2584782" cy="15508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Health Problems</a:t>
          </a:r>
        </a:p>
      </dsp:txBody>
      <dsp:txXfrm>
        <a:off x="6802490" y="410"/>
        <a:ext cx="2584782" cy="1550869"/>
      </dsp:txXfrm>
    </dsp:sp>
    <dsp:sp modelId="{4CB6F506-1089-4985-BAD8-396A8BB9A49C}">
      <dsp:nvSpPr>
        <dsp:cNvPr id="0" name=""/>
        <dsp:cNvSpPr/>
      </dsp:nvSpPr>
      <dsp:spPr>
        <a:xfrm>
          <a:off x="2537599" y="1809758"/>
          <a:ext cx="2584782" cy="155086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Living Situation</a:t>
          </a:r>
        </a:p>
      </dsp:txBody>
      <dsp:txXfrm>
        <a:off x="2537599" y="1809758"/>
        <a:ext cx="2584782" cy="1550869"/>
      </dsp:txXfrm>
    </dsp:sp>
    <dsp:sp modelId="{3F3CE3A5-0F83-4AA7-9187-BFFBD4ED9717}">
      <dsp:nvSpPr>
        <dsp:cNvPr id="0" name=""/>
        <dsp:cNvSpPr/>
      </dsp:nvSpPr>
      <dsp:spPr>
        <a:xfrm>
          <a:off x="5380860" y="1809758"/>
          <a:ext cx="2584782" cy="155086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Alcohol and Drug use</a:t>
          </a:r>
        </a:p>
      </dsp:txBody>
      <dsp:txXfrm>
        <a:off x="5380860" y="1809758"/>
        <a:ext cx="2584782" cy="1550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DAE73-8E99-4A92-8A91-A953F551F2B9}">
      <dsp:nvSpPr>
        <dsp:cNvPr id="0" name=""/>
        <dsp:cNvSpPr/>
      </dsp:nvSpPr>
      <dsp:spPr>
        <a:xfrm>
          <a:off x="3341"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latin typeface="Californian FB" panose="0207040306080B030204" pitchFamily="18" charset="0"/>
            </a:rPr>
            <a:t>Social isolation</a:t>
          </a:r>
          <a:endParaRPr lang="en-US" sz="3100" kern="1200" dirty="0">
            <a:solidFill>
              <a:schemeClr val="bg1"/>
            </a:solidFill>
            <a:latin typeface="Californian FB" panose="0207040306080B030204" pitchFamily="18" charset="0"/>
          </a:endParaRPr>
        </a:p>
      </dsp:txBody>
      <dsp:txXfrm>
        <a:off x="3341" y="318936"/>
        <a:ext cx="2650838" cy="1590502"/>
      </dsp:txXfrm>
    </dsp:sp>
    <dsp:sp modelId="{832519FB-631A-47E8-AED8-134EBEF0CA6E}">
      <dsp:nvSpPr>
        <dsp:cNvPr id="0" name=""/>
        <dsp:cNvSpPr/>
      </dsp:nvSpPr>
      <dsp:spPr>
        <a:xfrm>
          <a:off x="2919263"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latin typeface="Californian FB" panose="0207040306080B030204" pitchFamily="18" charset="0"/>
            </a:rPr>
            <a:t>Low self-esteem</a:t>
          </a:r>
          <a:endParaRPr lang="en-US" sz="3100" kern="1200" dirty="0">
            <a:solidFill>
              <a:schemeClr val="bg1"/>
            </a:solidFill>
            <a:latin typeface="Californian FB" panose="0207040306080B030204" pitchFamily="18" charset="0"/>
          </a:endParaRPr>
        </a:p>
      </dsp:txBody>
      <dsp:txXfrm>
        <a:off x="2919263" y="318936"/>
        <a:ext cx="2650838" cy="1590502"/>
      </dsp:txXfrm>
    </dsp:sp>
    <dsp:sp modelId="{AC1C3EEA-BF72-41C6-B1D9-2103BE4B93D5}">
      <dsp:nvSpPr>
        <dsp:cNvPr id="0" name=""/>
        <dsp:cNvSpPr/>
      </dsp:nvSpPr>
      <dsp:spPr>
        <a:xfrm>
          <a:off x="5835185"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latin typeface="Californian FB" panose="0207040306080B030204" pitchFamily="18" charset="0"/>
            </a:rPr>
            <a:t>Feelings of rejection</a:t>
          </a:r>
          <a:endParaRPr lang="en-US" sz="3100" kern="1200" dirty="0">
            <a:solidFill>
              <a:schemeClr val="bg1"/>
            </a:solidFill>
            <a:latin typeface="Californian FB" panose="0207040306080B030204" pitchFamily="18" charset="0"/>
          </a:endParaRPr>
        </a:p>
      </dsp:txBody>
      <dsp:txXfrm>
        <a:off x="5835185" y="318936"/>
        <a:ext cx="2650838" cy="1590502"/>
      </dsp:txXfrm>
    </dsp:sp>
    <dsp:sp modelId="{F6F75882-CFC7-4610-95C6-5091B1136674}">
      <dsp:nvSpPr>
        <dsp:cNvPr id="0" name=""/>
        <dsp:cNvSpPr/>
      </dsp:nvSpPr>
      <dsp:spPr>
        <a:xfrm>
          <a:off x="8751107"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latin typeface="Californian FB" panose="0207040306080B030204" pitchFamily="18" charset="0"/>
            </a:rPr>
            <a:t>Imprisonment</a:t>
          </a:r>
          <a:r>
            <a:rPr lang="en-US" sz="3100" b="1" kern="1200" dirty="0">
              <a:latin typeface="Californian FB" panose="0207040306080B030204" pitchFamily="18" charset="0"/>
            </a:rPr>
            <a:t> </a:t>
          </a:r>
          <a:endParaRPr lang="en-US" sz="3100" kern="1200" dirty="0">
            <a:latin typeface="Californian FB" panose="0207040306080B030204" pitchFamily="18" charset="0"/>
          </a:endParaRPr>
        </a:p>
      </dsp:txBody>
      <dsp:txXfrm>
        <a:off x="8751107" y="318936"/>
        <a:ext cx="2650838" cy="1590502"/>
      </dsp:txXfrm>
    </dsp:sp>
    <dsp:sp modelId="{564476CF-F4D5-416A-8A57-78ED67C0BFD6}">
      <dsp:nvSpPr>
        <dsp:cNvPr id="0" name=""/>
        <dsp:cNvSpPr/>
      </dsp:nvSpPr>
      <dsp:spPr>
        <a:xfrm>
          <a:off x="1461302" y="2174523"/>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latin typeface="Californian FB" panose="0207040306080B030204" pitchFamily="18" charset="0"/>
            </a:rPr>
            <a:t>Drug addictions</a:t>
          </a:r>
          <a:endParaRPr lang="en-US" sz="3100" kern="1200" dirty="0">
            <a:solidFill>
              <a:schemeClr val="bg1"/>
            </a:solidFill>
            <a:latin typeface="Californian FB" panose="0207040306080B030204" pitchFamily="18" charset="0"/>
          </a:endParaRPr>
        </a:p>
      </dsp:txBody>
      <dsp:txXfrm>
        <a:off x="1461302" y="2174523"/>
        <a:ext cx="2650838" cy="1590502"/>
      </dsp:txXfrm>
    </dsp:sp>
    <dsp:sp modelId="{2D8077C1-147F-4183-B0CD-DB811A5A9D7D}">
      <dsp:nvSpPr>
        <dsp:cNvPr id="0" name=""/>
        <dsp:cNvSpPr/>
      </dsp:nvSpPr>
      <dsp:spPr>
        <a:xfrm>
          <a:off x="4377224" y="2174523"/>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a:solidFill>
                <a:schemeClr val="bg1"/>
              </a:solidFill>
              <a:latin typeface="Californian FB" panose="0207040306080B030204" pitchFamily="18" charset="0"/>
            </a:rPr>
            <a:t>High School </a:t>
          </a:r>
          <a:r>
            <a:rPr lang="en-US" sz="3100" b="1" kern="1200" dirty="0">
              <a:solidFill>
                <a:schemeClr val="bg1"/>
              </a:solidFill>
              <a:latin typeface="Californian FB" panose="0207040306080B030204" pitchFamily="18" charset="0"/>
            </a:rPr>
            <a:t>drop-out</a:t>
          </a:r>
          <a:endParaRPr lang="en-US" sz="3100" kern="1200" dirty="0">
            <a:solidFill>
              <a:schemeClr val="bg1"/>
            </a:solidFill>
            <a:latin typeface="Californian FB" panose="0207040306080B030204" pitchFamily="18" charset="0"/>
          </a:endParaRPr>
        </a:p>
      </dsp:txBody>
      <dsp:txXfrm>
        <a:off x="4377224" y="2174523"/>
        <a:ext cx="2650838" cy="1590502"/>
      </dsp:txXfrm>
    </dsp:sp>
    <dsp:sp modelId="{9C18CB57-E695-4DF5-BD46-DBFE73F9D802}">
      <dsp:nvSpPr>
        <dsp:cNvPr id="0" name=""/>
        <dsp:cNvSpPr/>
      </dsp:nvSpPr>
      <dsp:spPr>
        <a:xfrm>
          <a:off x="7293146" y="2174523"/>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latin typeface="Californian FB" panose="0207040306080B030204" pitchFamily="18" charset="0"/>
            </a:rPr>
            <a:t>Limited career opportunities</a:t>
          </a:r>
          <a:endParaRPr lang="en-US" sz="3100" kern="1200" dirty="0">
            <a:solidFill>
              <a:schemeClr val="bg1"/>
            </a:solidFill>
            <a:latin typeface="Californian FB" panose="0207040306080B030204" pitchFamily="18" charset="0"/>
          </a:endParaRPr>
        </a:p>
      </dsp:txBody>
      <dsp:txXfrm>
        <a:off x="7293146" y="2174523"/>
        <a:ext cx="2650838" cy="1590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CA258-CA12-4CC5-A1AD-4E954433762F}">
      <dsp:nvSpPr>
        <dsp:cNvPr id="0" name=""/>
        <dsp:cNvSpPr/>
      </dsp:nvSpPr>
      <dsp:spPr>
        <a:xfrm>
          <a:off x="0" y="60795"/>
          <a:ext cx="5181600" cy="1660230"/>
        </a:xfrm>
        <a:prstGeom prst="round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rtl="0">
            <a:lnSpc>
              <a:spcPct val="90000"/>
            </a:lnSpc>
            <a:spcBef>
              <a:spcPct val="0"/>
            </a:spcBef>
            <a:spcAft>
              <a:spcPct val="35000"/>
            </a:spcAft>
            <a:buNone/>
          </a:pPr>
          <a:r>
            <a:rPr lang="en-US" sz="4300" b="1" kern="1200" dirty="0"/>
            <a:t>HOW IS OUR SCHOOL DOING?</a:t>
          </a:r>
          <a:endParaRPr lang="en-US" sz="4300" kern="1200" dirty="0"/>
        </a:p>
      </dsp:txBody>
      <dsp:txXfrm>
        <a:off x="81046" y="141841"/>
        <a:ext cx="5019508" cy="149813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E1ECB5-9450-48C1-BC8B-02C838CDE6B9}" type="datetimeFigureOut">
              <a:rPr lang="en-US"/>
              <a:t>12/21/20</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5F2BE9C-E2E4-43F3-8D67-E9DB812BB9B7}" type="slidenum">
              <a:rPr/>
              <a:t>‹#›</a:t>
            </a:fld>
            <a:endParaRPr/>
          </a:p>
        </p:txBody>
      </p:sp>
    </p:spTree>
    <p:extLst>
      <p:ext uri="{BB962C8B-B14F-4D97-AF65-F5344CB8AC3E}">
        <p14:creationId xmlns:p14="http://schemas.microsoft.com/office/powerpoint/2010/main" val="2477579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EE0964-1A1C-492A-8ABB-97C526CFCDFB}" type="datetimeFigureOut">
              <a:rPr lang="en-US"/>
              <a:t>12/21/20</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06ED93-11B9-488C-8E71-3FBEB8F36D49}" type="slidenum">
              <a:rPr/>
              <a:t>‹#›</a:t>
            </a:fld>
            <a:endParaRPr/>
          </a:p>
        </p:txBody>
      </p:sp>
    </p:spTree>
    <p:extLst>
      <p:ext uri="{BB962C8B-B14F-4D97-AF65-F5344CB8AC3E}">
        <p14:creationId xmlns:p14="http://schemas.microsoft.com/office/powerpoint/2010/main" val="4194635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a:t>
            </a:fld>
            <a:endParaRPr lang="en-US"/>
          </a:p>
        </p:txBody>
      </p:sp>
    </p:spTree>
    <p:extLst>
      <p:ext uri="{BB962C8B-B14F-4D97-AF65-F5344CB8AC3E}">
        <p14:creationId xmlns:p14="http://schemas.microsoft.com/office/powerpoint/2010/main" val="245906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10</a:t>
            </a:fld>
            <a:endParaRPr lang="en-US" dirty="0"/>
          </a:p>
        </p:txBody>
      </p:sp>
    </p:spTree>
    <p:extLst>
      <p:ext uri="{BB962C8B-B14F-4D97-AF65-F5344CB8AC3E}">
        <p14:creationId xmlns:p14="http://schemas.microsoft.com/office/powerpoint/2010/main" val="109784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11</a:t>
            </a:fld>
            <a:endParaRPr lang="en-US" dirty="0"/>
          </a:p>
        </p:txBody>
      </p:sp>
    </p:spTree>
    <p:extLst>
      <p:ext uri="{BB962C8B-B14F-4D97-AF65-F5344CB8AC3E}">
        <p14:creationId xmlns:p14="http://schemas.microsoft.com/office/powerpoint/2010/main" val="142832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12</a:t>
            </a:fld>
            <a:endParaRPr lang="en-US" dirty="0"/>
          </a:p>
        </p:txBody>
      </p:sp>
    </p:spTree>
    <p:extLst>
      <p:ext uri="{BB962C8B-B14F-4D97-AF65-F5344CB8AC3E}">
        <p14:creationId xmlns:p14="http://schemas.microsoft.com/office/powerpoint/2010/main" val="17997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n-US" dirty="0"/>
          </a:p>
        </p:txBody>
      </p:sp>
    </p:spTree>
    <p:extLst>
      <p:ext uri="{BB962C8B-B14F-4D97-AF65-F5344CB8AC3E}">
        <p14:creationId xmlns:p14="http://schemas.microsoft.com/office/powerpoint/2010/main" val="2112437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14</a:t>
            </a:fld>
            <a:endParaRPr lang="en-US" dirty="0"/>
          </a:p>
        </p:txBody>
      </p:sp>
    </p:spTree>
    <p:extLst>
      <p:ext uri="{BB962C8B-B14F-4D97-AF65-F5344CB8AC3E}">
        <p14:creationId xmlns:p14="http://schemas.microsoft.com/office/powerpoint/2010/main" val="381002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15</a:t>
            </a:fld>
            <a:endParaRPr lang="en-US" dirty="0"/>
          </a:p>
        </p:txBody>
      </p:sp>
    </p:spTree>
    <p:extLst>
      <p:ext uri="{BB962C8B-B14F-4D97-AF65-F5344CB8AC3E}">
        <p14:creationId xmlns:p14="http://schemas.microsoft.com/office/powerpoint/2010/main" val="381002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16</a:t>
            </a:fld>
            <a:endParaRPr lang="en-US" dirty="0"/>
          </a:p>
        </p:txBody>
      </p:sp>
    </p:spTree>
    <p:extLst>
      <p:ext uri="{BB962C8B-B14F-4D97-AF65-F5344CB8AC3E}">
        <p14:creationId xmlns:p14="http://schemas.microsoft.com/office/powerpoint/2010/main" val="3499435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17</a:t>
            </a:fld>
            <a:endParaRPr lang="en-US" dirty="0"/>
          </a:p>
        </p:txBody>
      </p:sp>
    </p:spTree>
    <p:extLst>
      <p:ext uri="{BB962C8B-B14F-4D97-AF65-F5344CB8AC3E}">
        <p14:creationId xmlns:p14="http://schemas.microsoft.com/office/powerpoint/2010/main" val="3499435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18</a:t>
            </a:fld>
            <a:endParaRPr lang="en-US" dirty="0"/>
          </a:p>
        </p:txBody>
      </p:sp>
    </p:spTree>
    <p:extLst>
      <p:ext uri="{BB962C8B-B14F-4D97-AF65-F5344CB8AC3E}">
        <p14:creationId xmlns:p14="http://schemas.microsoft.com/office/powerpoint/2010/main" val="1848053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19</a:t>
            </a:fld>
            <a:endParaRPr lang="en-US" dirty="0"/>
          </a:p>
        </p:txBody>
      </p:sp>
    </p:spTree>
    <p:extLst>
      <p:ext uri="{BB962C8B-B14F-4D97-AF65-F5344CB8AC3E}">
        <p14:creationId xmlns:p14="http://schemas.microsoft.com/office/powerpoint/2010/main" val="184805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a:t>
            </a:fld>
            <a:endParaRPr lang="en-US" dirty="0"/>
          </a:p>
        </p:txBody>
      </p:sp>
    </p:spTree>
    <p:extLst>
      <p:ext uri="{BB962C8B-B14F-4D97-AF65-F5344CB8AC3E}">
        <p14:creationId xmlns:p14="http://schemas.microsoft.com/office/powerpoint/2010/main" val="168601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20</a:t>
            </a:fld>
            <a:endParaRPr lang="en-US" dirty="0"/>
          </a:p>
        </p:txBody>
      </p:sp>
    </p:spTree>
    <p:extLst>
      <p:ext uri="{BB962C8B-B14F-4D97-AF65-F5344CB8AC3E}">
        <p14:creationId xmlns:p14="http://schemas.microsoft.com/office/powerpoint/2010/main" val="2867922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21</a:t>
            </a:fld>
            <a:endParaRPr lang="en-US" dirty="0"/>
          </a:p>
        </p:txBody>
      </p:sp>
    </p:spTree>
    <p:extLst>
      <p:ext uri="{BB962C8B-B14F-4D97-AF65-F5344CB8AC3E}">
        <p14:creationId xmlns:p14="http://schemas.microsoft.com/office/powerpoint/2010/main" val="179973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22</a:t>
            </a:fld>
            <a:endParaRPr lang="en-US" dirty="0"/>
          </a:p>
        </p:txBody>
      </p:sp>
    </p:spTree>
    <p:extLst>
      <p:ext uri="{BB962C8B-B14F-4D97-AF65-F5344CB8AC3E}">
        <p14:creationId xmlns:p14="http://schemas.microsoft.com/office/powerpoint/2010/main" val="3505061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23</a:t>
            </a:fld>
            <a:endParaRPr lang="en-US"/>
          </a:p>
        </p:txBody>
      </p:sp>
    </p:spTree>
    <p:extLst>
      <p:ext uri="{BB962C8B-B14F-4D97-AF65-F5344CB8AC3E}">
        <p14:creationId xmlns:p14="http://schemas.microsoft.com/office/powerpoint/2010/main" val="711554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27</a:t>
            </a:fld>
            <a:endParaRPr lang="en-US"/>
          </a:p>
        </p:txBody>
      </p:sp>
    </p:spTree>
    <p:extLst>
      <p:ext uri="{BB962C8B-B14F-4D97-AF65-F5344CB8AC3E}">
        <p14:creationId xmlns:p14="http://schemas.microsoft.com/office/powerpoint/2010/main" val="350151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28</a:t>
            </a:fld>
            <a:endParaRPr lang="en-US"/>
          </a:p>
        </p:txBody>
      </p:sp>
    </p:spTree>
    <p:extLst>
      <p:ext uri="{BB962C8B-B14F-4D97-AF65-F5344CB8AC3E}">
        <p14:creationId xmlns:p14="http://schemas.microsoft.com/office/powerpoint/2010/main" val="59135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29</a:t>
            </a:fld>
            <a:endParaRPr lang="en-US"/>
          </a:p>
        </p:txBody>
      </p:sp>
    </p:spTree>
    <p:extLst>
      <p:ext uri="{BB962C8B-B14F-4D97-AF65-F5344CB8AC3E}">
        <p14:creationId xmlns:p14="http://schemas.microsoft.com/office/powerpoint/2010/main" val="1852509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30</a:t>
            </a:fld>
            <a:endParaRPr lang="en-US"/>
          </a:p>
        </p:txBody>
      </p:sp>
    </p:spTree>
    <p:extLst>
      <p:ext uri="{BB962C8B-B14F-4D97-AF65-F5344CB8AC3E}">
        <p14:creationId xmlns:p14="http://schemas.microsoft.com/office/powerpoint/2010/main" val="4023170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31</a:t>
            </a:fld>
            <a:endParaRPr lang="en-US"/>
          </a:p>
        </p:txBody>
      </p:sp>
    </p:spTree>
    <p:extLst>
      <p:ext uri="{BB962C8B-B14F-4D97-AF65-F5344CB8AC3E}">
        <p14:creationId xmlns:p14="http://schemas.microsoft.com/office/powerpoint/2010/main" val="2095714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32</a:t>
            </a:fld>
            <a:endParaRPr lang="en-US"/>
          </a:p>
        </p:txBody>
      </p:sp>
    </p:spTree>
    <p:extLst>
      <p:ext uri="{BB962C8B-B14F-4D97-AF65-F5344CB8AC3E}">
        <p14:creationId xmlns:p14="http://schemas.microsoft.com/office/powerpoint/2010/main" val="153645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a:t>
            </a:fld>
            <a:endParaRPr lang="en-US" dirty="0"/>
          </a:p>
        </p:txBody>
      </p:sp>
    </p:spTree>
    <p:extLst>
      <p:ext uri="{BB962C8B-B14F-4D97-AF65-F5344CB8AC3E}">
        <p14:creationId xmlns:p14="http://schemas.microsoft.com/office/powerpoint/2010/main" val="179973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33</a:t>
            </a:fld>
            <a:endParaRPr lang="en-US"/>
          </a:p>
        </p:txBody>
      </p:sp>
    </p:spTree>
    <p:extLst>
      <p:ext uri="{BB962C8B-B14F-4D97-AF65-F5344CB8AC3E}">
        <p14:creationId xmlns:p14="http://schemas.microsoft.com/office/powerpoint/2010/main" val="2926495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34</a:t>
            </a:fld>
            <a:endParaRPr lang="en-US"/>
          </a:p>
        </p:txBody>
      </p:sp>
    </p:spTree>
    <p:extLst>
      <p:ext uri="{BB962C8B-B14F-4D97-AF65-F5344CB8AC3E}">
        <p14:creationId xmlns:p14="http://schemas.microsoft.com/office/powerpoint/2010/main" val="1536454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35</a:t>
            </a:fld>
            <a:endParaRPr lang="en-US"/>
          </a:p>
        </p:txBody>
      </p:sp>
    </p:spTree>
    <p:extLst>
      <p:ext uri="{BB962C8B-B14F-4D97-AF65-F5344CB8AC3E}">
        <p14:creationId xmlns:p14="http://schemas.microsoft.com/office/powerpoint/2010/main" val="1536454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36</a:t>
            </a:fld>
            <a:endParaRPr lang="en-US"/>
          </a:p>
        </p:txBody>
      </p:sp>
    </p:spTree>
    <p:extLst>
      <p:ext uri="{BB962C8B-B14F-4D97-AF65-F5344CB8AC3E}">
        <p14:creationId xmlns:p14="http://schemas.microsoft.com/office/powerpoint/2010/main" val="1536454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37</a:t>
            </a:fld>
            <a:endParaRPr lang="en-US"/>
          </a:p>
        </p:txBody>
      </p:sp>
    </p:spTree>
    <p:extLst>
      <p:ext uri="{BB962C8B-B14F-4D97-AF65-F5344CB8AC3E}">
        <p14:creationId xmlns:p14="http://schemas.microsoft.com/office/powerpoint/2010/main" val="179973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38</a:t>
            </a:fld>
            <a:endParaRPr lang="en-US"/>
          </a:p>
        </p:txBody>
      </p:sp>
    </p:spTree>
    <p:extLst>
      <p:ext uri="{BB962C8B-B14F-4D97-AF65-F5344CB8AC3E}">
        <p14:creationId xmlns:p14="http://schemas.microsoft.com/office/powerpoint/2010/main" val="3586192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39</a:t>
            </a:fld>
            <a:endParaRPr lang="en-US"/>
          </a:p>
        </p:txBody>
      </p:sp>
    </p:spTree>
    <p:extLst>
      <p:ext uri="{BB962C8B-B14F-4D97-AF65-F5344CB8AC3E}">
        <p14:creationId xmlns:p14="http://schemas.microsoft.com/office/powerpoint/2010/main" val="3160984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40</a:t>
            </a:fld>
            <a:endParaRPr lang="en-US"/>
          </a:p>
        </p:txBody>
      </p:sp>
    </p:spTree>
    <p:extLst>
      <p:ext uri="{BB962C8B-B14F-4D97-AF65-F5344CB8AC3E}">
        <p14:creationId xmlns:p14="http://schemas.microsoft.com/office/powerpoint/2010/main" val="3758054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41</a:t>
            </a:fld>
            <a:endParaRPr lang="en-US"/>
          </a:p>
        </p:txBody>
      </p:sp>
    </p:spTree>
    <p:extLst>
      <p:ext uri="{BB962C8B-B14F-4D97-AF65-F5344CB8AC3E}">
        <p14:creationId xmlns:p14="http://schemas.microsoft.com/office/powerpoint/2010/main" val="3758054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43</a:t>
            </a:fld>
            <a:endParaRPr lang="en-US"/>
          </a:p>
        </p:txBody>
      </p:sp>
    </p:spTree>
    <p:extLst>
      <p:ext uri="{BB962C8B-B14F-4D97-AF65-F5344CB8AC3E}">
        <p14:creationId xmlns:p14="http://schemas.microsoft.com/office/powerpoint/2010/main" val="110861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a:t>
            </a:fld>
            <a:endParaRPr lang="en-US" dirty="0"/>
          </a:p>
        </p:txBody>
      </p:sp>
    </p:spTree>
    <p:extLst>
      <p:ext uri="{BB962C8B-B14F-4D97-AF65-F5344CB8AC3E}">
        <p14:creationId xmlns:p14="http://schemas.microsoft.com/office/powerpoint/2010/main" val="38158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44</a:t>
            </a:fld>
            <a:endParaRPr lang="en-US"/>
          </a:p>
        </p:txBody>
      </p:sp>
    </p:spTree>
    <p:extLst>
      <p:ext uri="{BB962C8B-B14F-4D97-AF65-F5344CB8AC3E}">
        <p14:creationId xmlns:p14="http://schemas.microsoft.com/office/powerpoint/2010/main" val="179973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45</a:t>
            </a:fld>
            <a:endParaRPr lang="en-US"/>
          </a:p>
        </p:txBody>
      </p:sp>
    </p:spTree>
    <p:extLst>
      <p:ext uri="{BB962C8B-B14F-4D97-AF65-F5344CB8AC3E}">
        <p14:creationId xmlns:p14="http://schemas.microsoft.com/office/powerpoint/2010/main" val="3274595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46</a:t>
            </a:fld>
            <a:endParaRPr lang="en-US"/>
          </a:p>
        </p:txBody>
      </p:sp>
    </p:spTree>
    <p:extLst>
      <p:ext uri="{BB962C8B-B14F-4D97-AF65-F5344CB8AC3E}">
        <p14:creationId xmlns:p14="http://schemas.microsoft.com/office/powerpoint/2010/main" val="3274595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47</a:t>
            </a:fld>
            <a:endParaRPr lang="en-US"/>
          </a:p>
        </p:txBody>
      </p:sp>
    </p:spTree>
    <p:extLst>
      <p:ext uri="{BB962C8B-B14F-4D97-AF65-F5344CB8AC3E}">
        <p14:creationId xmlns:p14="http://schemas.microsoft.com/office/powerpoint/2010/main" val="2011648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48</a:t>
            </a:fld>
            <a:endParaRPr lang="en-US"/>
          </a:p>
        </p:txBody>
      </p:sp>
    </p:spTree>
    <p:extLst>
      <p:ext uri="{BB962C8B-B14F-4D97-AF65-F5344CB8AC3E}">
        <p14:creationId xmlns:p14="http://schemas.microsoft.com/office/powerpoint/2010/main" val="3796805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49</a:t>
            </a:fld>
            <a:endParaRPr lang="en-US"/>
          </a:p>
        </p:txBody>
      </p:sp>
    </p:spTree>
    <p:extLst>
      <p:ext uri="{BB962C8B-B14F-4D97-AF65-F5344CB8AC3E}">
        <p14:creationId xmlns:p14="http://schemas.microsoft.com/office/powerpoint/2010/main" val="3350727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50</a:t>
            </a:fld>
            <a:endParaRPr lang="en-US"/>
          </a:p>
        </p:txBody>
      </p:sp>
    </p:spTree>
    <p:extLst>
      <p:ext uri="{BB962C8B-B14F-4D97-AF65-F5344CB8AC3E}">
        <p14:creationId xmlns:p14="http://schemas.microsoft.com/office/powerpoint/2010/main" val="179973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51</a:t>
            </a:fld>
            <a:endParaRPr lang="en-US"/>
          </a:p>
        </p:txBody>
      </p:sp>
    </p:spTree>
    <p:extLst>
      <p:ext uri="{BB962C8B-B14F-4D97-AF65-F5344CB8AC3E}">
        <p14:creationId xmlns:p14="http://schemas.microsoft.com/office/powerpoint/2010/main" val="353610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52</a:t>
            </a:fld>
            <a:endParaRPr lang="en-US"/>
          </a:p>
        </p:txBody>
      </p:sp>
    </p:spTree>
    <p:extLst>
      <p:ext uri="{BB962C8B-B14F-4D97-AF65-F5344CB8AC3E}">
        <p14:creationId xmlns:p14="http://schemas.microsoft.com/office/powerpoint/2010/main" val="1833803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53</a:t>
            </a:fld>
            <a:endParaRPr lang="en-US"/>
          </a:p>
        </p:txBody>
      </p:sp>
    </p:spTree>
    <p:extLst>
      <p:ext uri="{BB962C8B-B14F-4D97-AF65-F5344CB8AC3E}">
        <p14:creationId xmlns:p14="http://schemas.microsoft.com/office/powerpoint/2010/main" val="3416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a:t>
            </a:fld>
            <a:endParaRPr lang="en-US" dirty="0"/>
          </a:p>
        </p:txBody>
      </p:sp>
    </p:spTree>
    <p:extLst>
      <p:ext uri="{BB962C8B-B14F-4D97-AF65-F5344CB8AC3E}">
        <p14:creationId xmlns:p14="http://schemas.microsoft.com/office/powerpoint/2010/main" val="168601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23">
              <a:defRPr/>
            </a:pP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6</a:t>
            </a:fld>
            <a:endParaRPr lang="en-US" dirty="0"/>
          </a:p>
        </p:txBody>
      </p:sp>
    </p:spTree>
    <p:extLst>
      <p:ext uri="{BB962C8B-B14F-4D97-AF65-F5344CB8AC3E}">
        <p14:creationId xmlns:p14="http://schemas.microsoft.com/office/powerpoint/2010/main" val="379680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7</a:t>
            </a:fld>
            <a:endParaRPr lang="en-US" dirty="0"/>
          </a:p>
        </p:txBody>
      </p:sp>
    </p:spTree>
    <p:extLst>
      <p:ext uri="{BB962C8B-B14F-4D97-AF65-F5344CB8AC3E}">
        <p14:creationId xmlns:p14="http://schemas.microsoft.com/office/powerpoint/2010/main" val="222346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8</a:t>
            </a:fld>
            <a:endParaRPr lang="en-US" dirty="0"/>
          </a:p>
        </p:txBody>
      </p:sp>
    </p:spTree>
    <p:extLst>
      <p:ext uri="{BB962C8B-B14F-4D97-AF65-F5344CB8AC3E}">
        <p14:creationId xmlns:p14="http://schemas.microsoft.com/office/powerpoint/2010/main" val="96330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9</a:t>
            </a:fld>
            <a:endParaRPr lang="en-US" dirty="0"/>
          </a:p>
        </p:txBody>
      </p:sp>
    </p:spTree>
    <p:extLst>
      <p:ext uri="{BB962C8B-B14F-4D97-AF65-F5344CB8AC3E}">
        <p14:creationId xmlns:p14="http://schemas.microsoft.com/office/powerpoint/2010/main" val="3189168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bwMode="black">
          <a:xfrm>
            <a:off x="1905000" y="1464287"/>
            <a:ext cx="8382000" cy="2729554"/>
          </a:xfrm>
        </p:spPr>
        <p:txBody>
          <a:bodyPr tIns="0" bIns="0" anchor="b"/>
          <a:lstStyle>
            <a:lvl1pPr algn="l">
              <a:defRPr sz="6000" b="1">
                <a:solidFill>
                  <a:schemeClr val="tx2"/>
                </a:solidFill>
              </a:defRPr>
            </a:lvl1pPr>
          </a:lstStyle>
          <a:p>
            <a:r>
              <a:t>Click to edit Master title style</a:t>
            </a:r>
          </a:p>
        </p:txBody>
      </p:sp>
      <p:sp>
        <p:nvSpPr>
          <p:cNvPr id="3" name="Subtitle 2"/>
          <p:cNvSpPr>
            <a:spLocks noGrp="1"/>
          </p:cNvSpPr>
          <p:nvPr>
            <p:ph type="subTitle" idx="1"/>
          </p:nvPr>
        </p:nvSpPr>
        <p:spPr>
          <a:xfrm>
            <a:off x="1905000" y="4193840"/>
            <a:ext cx="8382000" cy="1108883"/>
          </a:xfrm>
        </p:spPr>
        <p:txBody>
          <a:bodyPr tIns="0" bIns="0"/>
          <a:lstStyle>
            <a:lvl1pPr marL="0" indent="0" algn="l">
              <a:spcBef>
                <a:spcPts val="0"/>
              </a:spcBef>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17016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200">
          <p15:clr>
            <a:srgbClr val="5ACBF0"/>
          </p15:clr>
        </p15:guide>
        <p15:guide id="2" pos="6480">
          <p15:clr>
            <a:srgbClr val="5ACBF0"/>
          </p15:clr>
        </p15:guide>
        <p15:guide id="3" orient="horz" pos="2160">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lvl1pPr>
          </a:lstStyle>
          <a:p>
            <a:r>
              <a:t>Click to edit Master title style</a:t>
            </a:r>
          </a:p>
        </p:txBody>
      </p:sp>
      <p:sp>
        <p:nvSpPr>
          <p:cNvPr id="3" name="Picture Placeholder 2"/>
          <p:cNvSpPr>
            <a:spLocks noGrp="1"/>
          </p:cNvSpPr>
          <p:nvPr>
            <p:ph type="pic" idx="1"/>
          </p:nvPr>
        </p:nvSpPr>
        <p:spPr>
          <a:xfrm>
            <a:off x="1600200" y="2171700"/>
            <a:ext cx="5707039" cy="4000500"/>
          </a:xfrm>
          <a:solidFill>
            <a:schemeClr val="bg1">
              <a:lumMod val="75000"/>
            </a:schemeClr>
          </a:solidFill>
          <a:ln w="63500">
            <a:solidFill>
              <a:schemeClr val="tx1">
                <a:lumMod val="50000"/>
              </a:schemeClr>
            </a:solidFill>
            <a:miter lim="800000"/>
          </a:ln>
        </p:spPr>
        <p:txBody>
          <a:bodyPr tIns="914400">
            <a:normAutofit/>
          </a:bodyPr>
          <a:lstStyle>
            <a:lvl1pPr marL="0" indent="0" algn="ctr">
              <a:buNone/>
              <a:defRPr sz="20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7509895" y="2171700"/>
            <a:ext cx="3081905" cy="4000500"/>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CD463224-806F-4042-AF90-E67CDC6513F1}" type="datetime1">
              <a:rPr lang="en-US" smtClean="0"/>
              <a:t>12/21/20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4793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1F4B9F0D-66DE-4866-8317-871C09244EC5}"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27279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 y="428"/>
            <a:ext cx="12192000" cy="6858000"/>
          </a:xfrm>
          <a:prstGeom prst="rect">
            <a:avLst/>
          </a:prstGeom>
        </p:spPr>
      </p:pic>
      <p:sp>
        <p:nvSpPr>
          <p:cNvPr id="2" name="Vertical Title 1"/>
          <p:cNvSpPr>
            <a:spLocks noGrp="1"/>
          </p:cNvSpPr>
          <p:nvPr>
            <p:ph type="title" orient="vert"/>
          </p:nvPr>
        </p:nvSpPr>
        <p:spPr>
          <a:xfrm>
            <a:off x="10591800" y="685799"/>
            <a:ext cx="1409700" cy="5491163"/>
          </a:xfrm>
        </p:spPr>
        <p:txBody>
          <a:bodyPr vert="eaVert"/>
          <a:lstStyle/>
          <a:p>
            <a:r>
              <a:t>Click to edit Master title style</a:t>
            </a:r>
          </a:p>
        </p:txBody>
      </p:sp>
      <p:sp>
        <p:nvSpPr>
          <p:cNvPr id="3" name="Vertical Text Placeholder 2"/>
          <p:cNvSpPr>
            <a:spLocks noGrp="1"/>
          </p:cNvSpPr>
          <p:nvPr>
            <p:ph type="body" orient="vert" idx="1"/>
          </p:nvPr>
        </p:nvSpPr>
        <p:spPr>
          <a:xfrm>
            <a:off x="838200" y="685799"/>
            <a:ext cx="9038544" cy="5491164"/>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6024627" y="6511119"/>
            <a:ext cx="2651162" cy="275839"/>
          </a:xfrm>
        </p:spPr>
        <p:txBody>
          <a:bodyPr/>
          <a:lstStyle/>
          <a:p>
            <a:fld id="{02B03096-8741-4996-90D8-C5FAFD9BEEEA}" type="datetime1">
              <a:rPr lang="en-US" smtClean="0"/>
              <a:t>12/21/20</a:t>
            </a:fld>
            <a:endParaRPr/>
          </a:p>
        </p:txBody>
      </p:sp>
      <p:sp>
        <p:nvSpPr>
          <p:cNvPr id="5" name="Footer Placeholder 4"/>
          <p:cNvSpPr>
            <a:spLocks noGrp="1"/>
          </p:cNvSpPr>
          <p:nvPr>
            <p:ph type="ftr" sz="quarter" idx="11"/>
          </p:nvPr>
        </p:nvSpPr>
        <p:spPr>
          <a:xfrm>
            <a:off x="838200" y="6511119"/>
            <a:ext cx="5157725" cy="275839"/>
          </a:xfrm>
        </p:spPr>
        <p:txBody>
          <a:bodyPr/>
          <a:lstStyle/>
          <a:p>
            <a:endParaRPr/>
          </a:p>
        </p:txBody>
      </p:sp>
      <p:sp>
        <p:nvSpPr>
          <p:cNvPr id="6" name="Slide Number Placeholder 5"/>
          <p:cNvSpPr>
            <a:spLocks noGrp="1"/>
          </p:cNvSpPr>
          <p:nvPr>
            <p:ph type="sldNum" sz="quarter" idx="12"/>
          </p:nvPr>
        </p:nvSpPr>
        <p:spPr>
          <a:xfrm>
            <a:off x="8704490" y="6511119"/>
            <a:ext cx="1115786" cy="275839"/>
          </a:xfrm>
        </p:spPr>
        <p:txBody>
          <a:bodyPr/>
          <a:lstStyle/>
          <a:p>
            <a:fld id="{29927BEA-0E01-4643-B2DE-F82012A02F29}" type="slidenum">
              <a:rPr/>
              <a:t>‹#›</a:t>
            </a:fld>
            <a:endParaRPr/>
          </a:p>
        </p:txBody>
      </p:sp>
    </p:spTree>
    <p:extLst>
      <p:ext uri="{BB962C8B-B14F-4D97-AF65-F5344CB8AC3E}">
        <p14:creationId xmlns:p14="http://schemas.microsoft.com/office/powerpoint/2010/main" val="1021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CF772CA9-01AF-4738-872C-1F7C67C50B7C}"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177513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1609724" y="1686073"/>
            <a:ext cx="8982076" cy="2081276"/>
          </a:xfrm>
        </p:spPr>
        <p:txBody>
          <a:bodyPr tIns="0" bIns="0" anchor="b">
            <a:normAutofit/>
          </a:bodyPr>
          <a:lstStyle>
            <a:lvl1pPr>
              <a:defRPr sz="4800" b="1">
                <a:solidFill>
                  <a:schemeClr val="tx2"/>
                </a:solidFill>
              </a:defRPr>
            </a:lvl1pPr>
          </a:lstStyle>
          <a:p>
            <a:r>
              <a:t>Click to edit Master title style</a:t>
            </a:r>
          </a:p>
        </p:txBody>
      </p:sp>
      <p:sp>
        <p:nvSpPr>
          <p:cNvPr id="3" name="Text Placeholder 2"/>
          <p:cNvSpPr>
            <a:spLocks noGrp="1"/>
          </p:cNvSpPr>
          <p:nvPr>
            <p:ph type="body" idx="1"/>
          </p:nvPr>
        </p:nvSpPr>
        <p:spPr>
          <a:xfrm>
            <a:off x="1609724" y="3767351"/>
            <a:ext cx="8982076" cy="1080448"/>
          </a:xfrm>
        </p:spPr>
        <p:txBody>
          <a:bodyPr tIns="0" bIns="0"/>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7FCC41B3-921E-4281-A015-8C603D63D0F2}"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270916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609724" y="1686073"/>
            <a:ext cx="8982076" cy="2081276"/>
          </a:xfrm>
        </p:spPr>
        <p:txBody>
          <a:bodyPr tIns="0" bIns="0" anchor="b">
            <a:normAutofit/>
          </a:bodyPr>
          <a:lstStyle>
            <a:lvl1pPr>
              <a:defRPr sz="4800" b="1">
                <a:solidFill>
                  <a:schemeClr val="bg1"/>
                </a:solidFill>
              </a:defRPr>
            </a:lvl1pPr>
          </a:lstStyle>
          <a:p>
            <a:r>
              <a:t>Click to edit Master title style</a:t>
            </a:r>
          </a:p>
        </p:txBody>
      </p:sp>
      <p:sp>
        <p:nvSpPr>
          <p:cNvPr id="3" name="Text Placeholder 2"/>
          <p:cNvSpPr>
            <a:spLocks noGrp="1"/>
          </p:cNvSpPr>
          <p:nvPr>
            <p:ph type="body" idx="1"/>
          </p:nvPr>
        </p:nvSpPr>
        <p:spPr bwMode="white">
          <a:xfrm>
            <a:off x="1609724" y="3767351"/>
            <a:ext cx="8982076" cy="1080448"/>
          </a:xfrm>
        </p:spPr>
        <p:txBody>
          <a:bodyPr tIns="0" bIns="0"/>
          <a:lstStyle>
            <a:lvl1pPr marL="0" indent="0">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EC8BE391-9C2C-4498-8F76-466C0DBAE4F0}"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22283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600200" y="2171699"/>
            <a:ext cx="4419600" cy="400526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0" y="2171699"/>
            <a:ext cx="4419600" cy="400526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DDEA695C-3D1D-43F8-941B-5DEDF86D1A65}" type="datetime1">
              <a:rPr lang="en-US" smtClean="0"/>
              <a:t>12/21/20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2906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609723" y="1681163"/>
            <a:ext cx="4416552" cy="823912"/>
          </a:xfrm>
        </p:spPr>
        <p:txBody>
          <a:bodyPr anchor="b"/>
          <a:lstStyle>
            <a:lvl1pPr marL="0" indent="0">
              <a:spcBef>
                <a:spcPts val="0"/>
              </a:spcBef>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609723" y="2505075"/>
            <a:ext cx="4416552" cy="3684588"/>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72200" y="1681163"/>
            <a:ext cx="4419600" cy="823912"/>
          </a:xfrm>
        </p:spPr>
        <p:txBody>
          <a:bodyPr anchor="b"/>
          <a:lstStyle>
            <a:lvl1pPr marL="0" indent="0">
              <a:spcBef>
                <a:spcPts val="0"/>
              </a:spcBef>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72200" y="2505075"/>
            <a:ext cx="4419600" cy="3684588"/>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2CF9EDA-EF7F-4053-A92F-D9BF34460A26}" type="datetime1">
              <a:rPr lang="en-US" smtClean="0"/>
              <a:t>12/21/20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7334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84D4D478-3BCD-44CD-A7AD-5A32591E3B74}" type="datetime1">
              <a:rPr lang="en-US" smtClean="0"/>
              <a:t>12/21/20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41596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bwMode="white"/>
        <p:txBody>
          <a:bodyPr/>
          <a:lstStyle>
            <a:lvl1pPr>
              <a:defRPr>
                <a:solidFill>
                  <a:schemeClr val="tx1">
                    <a:lumMod val="65000"/>
                  </a:schemeClr>
                </a:solidFill>
              </a:defRPr>
            </a:lvl1pPr>
          </a:lstStyle>
          <a:p>
            <a:fld id="{EA0D14F4-6EF6-4C80-A245-8F02EBC5FCE9}" type="datetime1">
              <a:rPr lang="en-US" smtClean="0"/>
              <a:t>12/21/20</a:t>
            </a:fld>
            <a:endParaRPr/>
          </a:p>
        </p:txBody>
      </p:sp>
      <p:sp>
        <p:nvSpPr>
          <p:cNvPr id="3" name="Footer Placeholder 2"/>
          <p:cNvSpPr>
            <a:spLocks noGrp="1"/>
          </p:cNvSpPr>
          <p:nvPr>
            <p:ph type="ftr" sz="quarter" idx="11"/>
          </p:nvPr>
        </p:nvSpPr>
        <p:spPr bwMode="white"/>
        <p:txBody>
          <a:bodyPr/>
          <a:lstStyle>
            <a:lvl1pPr>
              <a:defRPr>
                <a:solidFill>
                  <a:schemeClr val="tx1">
                    <a:lumMod val="65000"/>
                  </a:schemeClr>
                </a:solidFill>
              </a:defRPr>
            </a:lvl1pPr>
          </a:lstStyle>
          <a:p>
            <a:endParaRPr/>
          </a:p>
        </p:txBody>
      </p:sp>
      <p:sp>
        <p:nvSpPr>
          <p:cNvPr id="4" name="Slide Number Placeholder 3"/>
          <p:cNvSpPr>
            <a:spLocks noGrp="1"/>
          </p:cNvSpPr>
          <p:nvPr>
            <p:ph type="sldNum" sz="quarter" idx="12"/>
          </p:nvPr>
        </p:nvSpPr>
        <p:spPr bwMode="white"/>
        <p:txBody>
          <a:bodyPr/>
          <a:lstStyle>
            <a:lvl1pPr>
              <a:defRPr>
                <a:solidFill>
                  <a:schemeClr val="tx1">
                    <a:lumMod val="65000"/>
                  </a:schemeClr>
                </a:solidFill>
              </a:defRPr>
            </a:lvl1pPr>
          </a:lstStyle>
          <a:p>
            <a:fld id="{29927BEA-0E01-4643-B2DE-F82012A02F29}" type="slidenum">
              <a:rPr/>
              <a:pPr/>
              <a:t>‹#›</a:t>
            </a:fld>
            <a:endParaRPr/>
          </a:p>
        </p:txBody>
      </p:sp>
    </p:spTree>
    <p:extLst>
      <p:ext uri="{BB962C8B-B14F-4D97-AF65-F5344CB8AC3E}">
        <p14:creationId xmlns:p14="http://schemas.microsoft.com/office/powerpoint/2010/main" val="46697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lvl1pPr>
          </a:lstStyle>
          <a:p>
            <a:r>
              <a:t>Click to edit Master title style</a:t>
            </a:r>
          </a:p>
        </p:txBody>
      </p:sp>
      <p:sp>
        <p:nvSpPr>
          <p:cNvPr id="3" name="Content Placeholder 2"/>
          <p:cNvSpPr>
            <a:spLocks noGrp="1"/>
          </p:cNvSpPr>
          <p:nvPr>
            <p:ph idx="1"/>
          </p:nvPr>
        </p:nvSpPr>
        <p:spPr>
          <a:xfrm>
            <a:off x="1600200" y="2171700"/>
            <a:ext cx="5707038" cy="40005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509895" y="2171700"/>
            <a:ext cx="3081905" cy="4000500"/>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334F62D9-F501-4235-ADDA-F4C7845A9B9F}" type="datetime1">
              <a:rPr lang="en-US" smtClean="0"/>
              <a:t>12/21/20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425515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4">
            <a:extLst>
              <a:ext uri="{28A0092B-C50C-407E-A947-70E740481C1C}">
                <a14:useLocalDpi xmlns:a14="http://schemas.microsoft.com/office/drawing/2010/main"/>
              </a:ext>
            </a:extLst>
          </a:blip>
          <a:stretch>
            <a:fillRect/>
          </a:stretch>
        </p:blipFill>
        <p:spPr bwMode="auto">
          <a:xfrm>
            <a:off x="0" y="0"/>
            <a:ext cx="12192000" cy="6858000"/>
          </a:xfrm>
          <a:prstGeom prst="rect">
            <a:avLst/>
          </a:prstGeom>
        </p:spPr>
      </p:pic>
      <p:sp>
        <p:nvSpPr>
          <p:cNvPr id="2" name="Title Placeholder 1"/>
          <p:cNvSpPr>
            <a:spLocks noGrp="1"/>
          </p:cNvSpPr>
          <p:nvPr>
            <p:ph type="title"/>
          </p:nvPr>
        </p:nvSpPr>
        <p:spPr bwMode="white">
          <a:xfrm>
            <a:off x="1600200" y="295562"/>
            <a:ext cx="8991600" cy="1008247"/>
          </a:xfrm>
          <a:prstGeom prst="rect">
            <a:avLst/>
          </a:prstGeom>
        </p:spPr>
        <p:txBody>
          <a:bodyPr vert="horz" lIns="0" tIns="45720" rIns="0" bIns="45720" rtlCol="0" anchor="ctr">
            <a:normAutofit/>
          </a:bodyPr>
          <a:lstStyle/>
          <a:p>
            <a:r>
              <a:t>Click to edit Master title style</a:t>
            </a:r>
          </a:p>
        </p:txBody>
      </p:sp>
      <p:sp>
        <p:nvSpPr>
          <p:cNvPr id="3" name="Text Placeholder 2"/>
          <p:cNvSpPr>
            <a:spLocks noGrp="1"/>
          </p:cNvSpPr>
          <p:nvPr>
            <p:ph type="body" idx="1"/>
          </p:nvPr>
        </p:nvSpPr>
        <p:spPr>
          <a:xfrm>
            <a:off x="1609725" y="2171700"/>
            <a:ext cx="8991600" cy="4000500"/>
          </a:xfrm>
          <a:prstGeom prst="rect">
            <a:avLst/>
          </a:prstGeom>
        </p:spPr>
        <p:txBody>
          <a:bodyPr vert="horz" lIns="0" tIns="45720" rIns="0" bIns="45720" rtlCol="0">
            <a:normAutofit/>
          </a:body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2"/>
          </p:nvPr>
        </p:nvSpPr>
        <p:spPr>
          <a:xfrm>
            <a:off x="6796151" y="6511119"/>
            <a:ext cx="2651162" cy="275839"/>
          </a:xfrm>
          <a:prstGeom prst="rect">
            <a:avLst/>
          </a:prstGeom>
        </p:spPr>
        <p:txBody>
          <a:bodyPr vert="horz" lIns="91440" tIns="45720" rIns="91440" bIns="45720" rtlCol="0" anchor="b"/>
          <a:lstStyle>
            <a:lvl1pPr algn="r">
              <a:defRPr sz="800">
                <a:solidFill>
                  <a:schemeClr val="bg1">
                    <a:lumMod val="65000"/>
                  </a:schemeClr>
                </a:solidFill>
              </a:defRPr>
            </a:lvl1pPr>
          </a:lstStyle>
          <a:p>
            <a:fld id="{27C0A8DC-7CDB-49B3-B738-FAFC09469FCF}" type="datetime1">
              <a:rPr lang="en-US" smtClean="0"/>
              <a:t>12/21/20</a:t>
            </a:fld>
            <a:endParaRPr/>
          </a:p>
        </p:txBody>
      </p:sp>
      <p:sp>
        <p:nvSpPr>
          <p:cNvPr id="5" name="Footer Placeholder 4"/>
          <p:cNvSpPr>
            <a:spLocks noGrp="1"/>
          </p:cNvSpPr>
          <p:nvPr>
            <p:ph type="ftr" sz="quarter" idx="3"/>
          </p:nvPr>
        </p:nvSpPr>
        <p:spPr>
          <a:xfrm>
            <a:off x="1609724" y="6511119"/>
            <a:ext cx="5157725" cy="275839"/>
          </a:xfrm>
          <a:prstGeom prst="rect">
            <a:avLst/>
          </a:prstGeom>
        </p:spPr>
        <p:txBody>
          <a:bodyPr vert="horz" lIns="91440" tIns="45720" rIns="91440" bIns="45720" rtlCol="0" anchor="b"/>
          <a:lstStyle>
            <a:lvl1pPr algn="l">
              <a:defRPr sz="800">
                <a:solidFill>
                  <a:schemeClr val="bg1">
                    <a:lumMod val="65000"/>
                  </a:schemeClr>
                </a:solidFill>
              </a:defRPr>
            </a:lvl1pPr>
          </a:lstStyle>
          <a:p>
            <a:endParaRPr/>
          </a:p>
        </p:txBody>
      </p:sp>
      <p:sp>
        <p:nvSpPr>
          <p:cNvPr id="6" name="Slide Number Placeholder 5"/>
          <p:cNvSpPr>
            <a:spLocks noGrp="1"/>
          </p:cNvSpPr>
          <p:nvPr>
            <p:ph type="sldNum" sz="quarter" idx="4"/>
          </p:nvPr>
        </p:nvSpPr>
        <p:spPr>
          <a:xfrm>
            <a:off x="11076214" y="6317673"/>
            <a:ext cx="1115786" cy="540327"/>
          </a:xfrm>
          <a:prstGeom prst="rect">
            <a:avLst/>
          </a:prstGeom>
        </p:spPr>
        <p:txBody>
          <a:bodyPr vert="horz" lIns="91440" tIns="45720" rIns="91440" bIns="45720" rtlCol="0" anchor="b"/>
          <a:lstStyle>
            <a:lvl1pPr algn="r">
              <a:defRPr sz="1600" b="1">
                <a:solidFill>
                  <a:schemeClr val="bg1">
                    <a:lumMod val="65000"/>
                  </a:schemeClr>
                </a:solidFill>
              </a:defRPr>
            </a:lvl1pPr>
          </a:lstStyle>
          <a:p>
            <a:fld id="{29927BEA-0E01-4643-B2DE-F82012A02F29}" type="slidenum">
              <a:rPr lang="en-US" smtClean="0"/>
              <a:pPr/>
              <a:t>‹#›</a:t>
            </a:fld>
            <a:endParaRPr lang="en-US" dirty="0"/>
          </a:p>
        </p:txBody>
      </p:sp>
    </p:spTree>
    <p:extLst>
      <p:ext uri="{BB962C8B-B14F-4D97-AF65-F5344CB8AC3E}">
        <p14:creationId xmlns:p14="http://schemas.microsoft.com/office/powerpoint/2010/main" val="1805220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10312" indent="-210312" algn="l" defTabSz="914400" rtl="0" eaLnBrk="1" latinLnBrk="0" hangingPunct="1">
        <a:lnSpc>
          <a:spcPct val="100000"/>
        </a:lnSpc>
        <a:spcBef>
          <a:spcPts val="1200"/>
        </a:spcBef>
        <a:buFont typeface="Wingdings" panose="05000000000000000000" pitchFamily="2" charset="2"/>
        <a:buChar char="§"/>
        <a:defRPr sz="2000" kern="1200">
          <a:solidFill>
            <a:schemeClr val="tx2"/>
          </a:solidFill>
          <a:latin typeface="+mn-lt"/>
          <a:ea typeface="+mn-ea"/>
          <a:cs typeface="+mn-cs"/>
        </a:defRPr>
      </a:lvl1pPr>
      <a:lvl2pPr marL="667512" indent="-155448" algn="l" defTabSz="914400" rtl="0" eaLnBrk="1" latinLnBrk="0" hangingPunct="1">
        <a:lnSpc>
          <a:spcPct val="100000"/>
        </a:lnSpc>
        <a:spcBef>
          <a:spcPts val="600"/>
        </a:spcBef>
        <a:buSzPct val="80000"/>
        <a:buFont typeface="Wingdings" panose="05000000000000000000" pitchFamily="2" charset="2"/>
        <a:buChar char="§"/>
        <a:defRPr sz="1800" kern="1200">
          <a:solidFill>
            <a:schemeClr val="tx2"/>
          </a:solidFill>
          <a:latin typeface="+mn-lt"/>
          <a:ea typeface="+mn-ea"/>
          <a:cs typeface="+mn-cs"/>
        </a:defRPr>
      </a:lvl2pPr>
      <a:lvl3pPr marL="1124712" indent="-155448"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1581912" indent="-155448"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4pPr>
      <a:lvl5pPr marL="20391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5pPr>
      <a:lvl6pPr marL="24963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6pPr>
      <a:lvl7pPr marL="29535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7pPr>
      <a:lvl8pPr marL="34107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8pPr>
      <a:lvl9pPr marL="3867912" indent="-155448" algn="l" defTabSz="914400" rtl="0" eaLnBrk="1" latinLnBrk="0" hangingPunct="1">
        <a:lnSpc>
          <a:spcPct val="100000"/>
        </a:lnSpc>
        <a:spcBef>
          <a:spcPts val="600"/>
        </a:spcBef>
        <a:buSzPct val="80000"/>
        <a:buFont typeface="Wingdings" panose="05000000000000000000"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6672">
          <p15:clr>
            <a:srgbClr val="F26B43"/>
          </p15:clr>
        </p15:guide>
        <p15:guide id="3"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3144032"/>
            <a:ext cx="8917721" cy="1427967"/>
          </a:xfrm>
        </p:spPr>
        <p:txBody>
          <a:bodyPr/>
          <a:lstStyle/>
          <a:p>
            <a:r>
              <a:rPr lang="en-US" sz="4400" b="1" dirty="0">
                <a:solidFill>
                  <a:schemeClr val="tx1"/>
                </a:solidFill>
                <a:latin typeface="Mongolian Baiti" panose="03000500000000000000" pitchFamily="66" charset="0"/>
                <a:cs typeface="Mongolian Baiti" panose="03000500000000000000" pitchFamily="66" charset="0"/>
              </a:rPr>
              <a:t>THE IMPORTANCE OF REGULAR SCHOOL ATTENDANCE</a:t>
            </a:r>
          </a:p>
        </p:txBody>
      </p:sp>
      <p:sp>
        <p:nvSpPr>
          <p:cNvPr id="3" name="Subtitle 2"/>
          <p:cNvSpPr>
            <a:spLocks noGrp="1"/>
          </p:cNvSpPr>
          <p:nvPr>
            <p:ph type="subTitle" idx="1"/>
          </p:nvPr>
        </p:nvSpPr>
        <p:spPr>
          <a:xfrm>
            <a:off x="1449336" y="4799321"/>
            <a:ext cx="8382000" cy="650009"/>
          </a:xfrm>
        </p:spPr>
        <p:txBody>
          <a:bodyPr>
            <a:normAutofit/>
          </a:bodyPr>
          <a:lstStyle/>
          <a:p>
            <a:r>
              <a:rPr lang="en-US" sz="3200" b="1" i="1" dirty="0">
                <a:solidFill>
                  <a:schemeClr val="accent1">
                    <a:lumMod val="50000"/>
                  </a:schemeClr>
                </a:solidFill>
                <a:latin typeface="Californian FB" panose="0207040306080B030204" pitchFamily="18" charset="0"/>
              </a:rPr>
              <a:t>English Learner Advisory Committee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06253" y="1512145"/>
            <a:ext cx="4090987" cy="141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36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5671"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LONG TERM BENEFITS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8666851"/>
              </p:ext>
            </p:extLst>
          </p:nvPr>
        </p:nvGraphicFramePr>
        <p:xfrm>
          <a:off x="128552" y="1336517"/>
          <a:ext cx="11813059" cy="4553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29927BEA-0E01-4643-B2DE-F82012A02F29}" type="slidenum">
              <a:rPr lang="en-US" smtClean="0"/>
              <a:t>10</a:t>
            </a:fld>
            <a:endParaRPr lang="en-US" dirty="0"/>
          </a:p>
        </p:txBody>
      </p:sp>
      <p:graphicFrame>
        <p:nvGraphicFramePr>
          <p:cNvPr id="11" name="Chart 10"/>
          <p:cNvGraphicFramePr/>
          <p:nvPr>
            <p:extLst>
              <p:ext uri="{D42A27DB-BD31-4B8C-83A1-F6EECF244321}">
                <p14:modId xmlns:p14="http://schemas.microsoft.com/office/powerpoint/2010/main" val="3078815119"/>
              </p:ext>
            </p:extLst>
          </p:nvPr>
        </p:nvGraphicFramePr>
        <p:xfrm>
          <a:off x="988325" y="1745671"/>
          <a:ext cx="10087889" cy="4282827"/>
        </p:xfrm>
        <a:graphic>
          <a:graphicData uri="http://schemas.openxmlformats.org/drawingml/2006/chart">
            <c:chart xmlns:c="http://schemas.openxmlformats.org/drawingml/2006/chart" xmlns:r="http://schemas.openxmlformats.org/officeDocument/2006/relationships" r:id="rId8"/>
          </a:graphicData>
        </a:graphic>
      </p:graphicFrame>
      <p:sp>
        <p:nvSpPr>
          <p:cNvPr id="15" name="Rectangle 14"/>
          <p:cNvSpPr/>
          <p:nvPr/>
        </p:nvSpPr>
        <p:spPr>
          <a:xfrm>
            <a:off x="3908989" y="6037542"/>
            <a:ext cx="4567402" cy="400110"/>
          </a:xfrm>
          <a:prstGeom prst="rect">
            <a:avLst/>
          </a:prstGeom>
        </p:spPr>
        <p:txBody>
          <a:bodyPr wrap="square">
            <a:spAutoFit/>
          </a:bodyPr>
          <a:lstStyle/>
          <a:p>
            <a:pPr algn="ctr">
              <a:spcBef>
                <a:spcPts val="0"/>
              </a:spcBef>
            </a:pPr>
            <a:r>
              <a:rPr lang="en-US" sz="2000" b="1" dirty="0">
                <a:latin typeface="+mj-lt"/>
                <a:cs typeface="Arabic Typesetting" panose="03020402040406030203" pitchFamily="66" charset="-78"/>
              </a:rPr>
              <a:t>Days Absent per Semester</a:t>
            </a:r>
          </a:p>
        </p:txBody>
      </p:sp>
      <p:sp>
        <p:nvSpPr>
          <p:cNvPr id="16" name="Rectangle 15"/>
          <p:cNvSpPr/>
          <p:nvPr/>
        </p:nvSpPr>
        <p:spPr>
          <a:xfrm>
            <a:off x="0" y="6298714"/>
            <a:ext cx="3208424" cy="430887"/>
          </a:xfrm>
          <a:prstGeom prst="rect">
            <a:avLst/>
          </a:prstGeom>
        </p:spPr>
        <p:txBody>
          <a:bodyPr wrap="square">
            <a:spAutoFit/>
          </a:bodyPr>
          <a:lstStyle/>
          <a:p>
            <a:pPr>
              <a:spcBef>
                <a:spcPts val="0"/>
              </a:spcBef>
            </a:pPr>
            <a:r>
              <a:rPr lang="en-US" sz="1100" b="1" dirty="0">
                <a:latin typeface="+mj-lt"/>
                <a:cs typeface="Arabic Typesetting" panose="03020402040406030203" pitchFamily="66" charset="-78"/>
              </a:rPr>
              <a:t>Source:  The Consortium on Chicago School Research at the University of Chicago</a:t>
            </a:r>
          </a:p>
        </p:txBody>
      </p:sp>
    </p:spTree>
    <p:extLst>
      <p:ext uri="{BB962C8B-B14F-4D97-AF65-F5344CB8AC3E}">
        <p14:creationId xmlns:p14="http://schemas.microsoft.com/office/powerpoint/2010/main" val="10616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43495"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LONG TERM BENEFITS</a:t>
            </a:r>
          </a:p>
        </p:txBody>
      </p:sp>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9290"/>
          <a:stretch/>
        </p:blipFill>
        <p:spPr bwMode="auto">
          <a:xfrm>
            <a:off x="1022793" y="1996464"/>
            <a:ext cx="2894299" cy="351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1535" y="1855186"/>
            <a:ext cx="6861590" cy="479107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39376" y="5694848"/>
            <a:ext cx="4567402" cy="938719"/>
          </a:xfrm>
          <a:prstGeom prst="rect">
            <a:avLst/>
          </a:prstGeom>
        </p:spPr>
        <p:txBody>
          <a:bodyPr wrap="square">
            <a:spAutoFit/>
          </a:bodyPr>
          <a:lstStyle/>
          <a:p>
            <a:pPr algn="ctr">
              <a:spcBef>
                <a:spcPts val="0"/>
              </a:spcBef>
            </a:pPr>
            <a:r>
              <a:rPr lang="en-US" sz="5500" b="1" dirty="0">
                <a:latin typeface="Arabic Typesetting" panose="03020402040406030203" pitchFamily="66" charset="-78"/>
                <a:cs typeface="Arabic Typesetting" panose="03020402040406030203" pitchFamily="66" charset="-78"/>
              </a:rPr>
              <a:t>College Graduation!</a:t>
            </a:r>
          </a:p>
        </p:txBody>
      </p:sp>
      <p:sp>
        <p:nvSpPr>
          <p:cNvPr id="2" name="Slide Number Placeholder 1"/>
          <p:cNvSpPr>
            <a:spLocks noGrp="1"/>
          </p:cNvSpPr>
          <p:nvPr>
            <p:ph type="sldNum" sz="quarter" idx="12"/>
          </p:nvPr>
        </p:nvSpPr>
        <p:spPr/>
        <p:txBody>
          <a:bodyPr/>
          <a:lstStyle/>
          <a:p>
            <a:fld id="{29927BEA-0E01-4643-B2DE-F82012A02F29}" type="slidenum">
              <a:rPr lang="en-US" smtClean="0"/>
              <a:t>11</a:t>
            </a:fld>
            <a:endParaRPr lang="en-US" dirty="0"/>
          </a:p>
        </p:txBody>
      </p:sp>
    </p:spTree>
    <p:extLst>
      <p:ext uri="{BB962C8B-B14F-4D97-AF65-F5344CB8AC3E}">
        <p14:creationId xmlns:p14="http://schemas.microsoft.com/office/powerpoint/2010/main" val="175003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160119" y="2680767"/>
            <a:ext cx="1911998" cy="205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OBJECTIVES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the importance and benefits of regular school attendance </a:t>
            </a:r>
          </a:p>
          <a:p>
            <a:pPr marL="228600" indent="-228600">
              <a:spcBef>
                <a:spcPts val="0"/>
              </a:spcBef>
              <a:buClr>
                <a:schemeClr val="tx1"/>
              </a:buClr>
              <a:buFont typeface="+mj-lt"/>
              <a:buAutoNum type="arabicPeriod"/>
            </a:pPr>
            <a:endParaRPr lang="en-US"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Discuss the reasons students miss school</a:t>
            </a:r>
          </a:p>
          <a:p>
            <a:pPr marL="228600" indent="-228600">
              <a:spcBef>
                <a:spcPts val="0"/>
              </a:spcBef>
              <a:buClr>
                <a:schemeClr val="tx1"/>
              </a:buClr>
              <a:buFont typeface="+mj-lt"/>
              <a:buAutoNum type="arabicPeriod"/>
            </a:pPr>
            <a:endParaRPr lang="en-US"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excused absences, truancy, and the effects of chronic absences</a:t>
            </a:r>
          </a:p>
          <a:p>
            <a:pPr>
              <a:spcBef>
                <a:spcPts val="720"/>
              </a:spcBef>
              <a:buClr>
                <a:schemeClr val="tx1"/>
              </a:buClr>
              <a:buFont typeface="+mj-lt"/>
              <a:buAutoNum type="arabicPeriod"/>
            </a:pPr>
            <a:endParaRPr lang="en-US"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Review ways in which schools and parents can support each other </a:t>
            </a:r>
          </a:p>
          <a:p>
            <a:pPr marL="0" indent="0">
              <a:spcBef>
                <a:spcPts val="720"/>
              </a:spcBef>
              <a:buClr>
                <a:schemeClr val="tx1"/>
              </a:buClr>
              <a:buNone/>
            </a:pPr>
            <a:endParaRPr lang="en-US"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n-US" sz="3000" b="1" dirty="0">
                <a:latin typeface="Californian FB" panose="0207040306080B030204" pitchFamily="18" charset="0"/>
                <a:ea typeface="Calibri"/>
                <a:cs typeface="Times New Roman" panose="02020603050405020304" pitchFamily="18" charset="0"/>
                <a:sym typeface="Calibri"/>
              </a:rPr>
              <a:t>5.   Make a recommendation to the School Site Council</a:t>
            </a: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n-US"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n-US"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12</a:t>
            </a:fld>
            <a:endParaRPr lang="en-US" dirty="0"/>
          </a:p>
        </p:txBody>
      </p:sp>
    </p:spTree>
    <p:extLst>
      <p:ext uri="{BB962C8B-B14F-4D97-AF65-F5344CB8AC3E}">
        <p14:creationId xmlns:p14="http://schemas.microsoft.com/office/powerpoint/2010/main" val="286947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68480"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Reflection</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2809" y="1981200"/>
            <a:ext cx="5384861"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989205" y="2475839"/>
            <a:ext cx="4904818" cy="2973122"/>
          </a:xfrm>
          <a:prstGeom prst="rect">
            <a:avLst/>
          </a:prstGeom>
          <a:noFill/>
        </p:spPr>
        <p:txBody>
          <a:bodyPr wrap="square" rtlCol="0">
            <a:spAutoFit/>
          </a:bodyPr>
          <a:lstStyle/>
          <a:p>
            <a:pPr>
              <a:lnSpc>
                <a:spcPct val="90000"/>
              </a:lnSpc>
            </a:pPr>
            <a:r>
              <a:rPr lang="en-US" sz="2800" b="1" dirty="0">
                <a:latin typeface="Californian FB" panose="0207040306080B030204" pitchFamily="18" charset="0"/>
              </a:rPr>
              <a:t>How is your child doing?</a:t>
            </a:r>
          </a:p>
          <a:p>
            <a:pPr>
              <a:lnSpc>
                <a:spcPct val="90000"/>
              </a:lnSpc>
            </a:pPr>
            <a:endParaRPr lang="en-US" sz="1600" b="1" dirty="0">
              <a:latin typeface="Californian FB" panose="0207040306080B030204" pitchFamily="18" charset="0"/>
            </a:endParaRPr>
          </a:p>
          <a:p>
            <a:pPr marL="342900" indent="-342900">
              <a:lnSpc>
                <a:spcPct val="90000"/>
              </a:lnSpc>
              <a:buFont typeface="Arial" panose="020B0604020202020204" pitchFamily="34" charset="0"/>
              <a:buChar char="•"/>
            </a:pPr>
            <a:r>
              <a:rPr lang="en-US" sz="2800" dirty="0">
                <a:latin typeface="Californian FB" panose="0207040306080B030204" pitchFamily="18" charset="0"/>
              </a:rPr>
              <a:t>How many days of school did your child miss last year?</a:t>
            </a:r>
          </a:p>
          <a:p>
            <a:pPr>
              <a:lnSpc>
                <a:spcPct val="90000"/>
              </a:lnSpc>
            </a:pPr>
            <a:endParaRPr lang="en-US" sz="2400" dirty="0">
              <a:latin typeface="Californian FB" panose="0207040306080B030204" pitchFamily="18" charset="0"/>
            </a:endParaRPr>
          </a:p>
          <a:p>
            <a:pPr marL="342900" indent="-342900">
              <a:lnSpc>
                <a:spcPct val="90000"/>
              </a:lnSpc>
              <a:buFont typeface="Arial" panose="020B0604020202020204" pitchFamily="34" charset="0"/>
              <a:buChar char="•"/>
            </a:pPr>
            <a:r>
              <a:rPr lang="en-US" sz="2800" dirty="0">
                <a:latin typeface="Californian FB" panose="0207040306080B030204" pitchFamily="18" charset="0"/>
              </a:rPr>
              <a:t>Has your child missed any school days this year? If so, how many?</a:t>
            </a:r>
          </a:p>
        </p:txBody>
      </p:sp>
      <p:sp>
        <p:nvSpPr>
          <p:cNvPr id="2" name="Slide Number Placeholder 1"/>
          <p:cNvSpPr>
            <a:spLocks noGrp="1"/>
          </p:cNvSpPr>
          <p:nvPr>
            <p:ph type="sldNum" sz="quarter" idx="12"/>
          </p:nvPr>
        </p:nvSpPr>
        <p:spPr/>
        <p:txBody>
          <a:bodyPr/>
          <a:lstStyle/>
          <a:p>
            <a:fld id="{29927BEA-0E01-4643-B2DE-F82012A02F29}" type="slidenum">
              <a:rPr lang="en-US" smtClean="0"/>
              <a:t>13</a:t>
            </a:fld>
            <a:endParaRPr lang="en-US" dirty="0"/>
          </a:p>
        </p:txBody>
      </p:sp>
    </p:spTree>
    <p:extLst>
      <p:ext uri="{BB962C8B-B14F-4D97-AF65-F5344CB8AC3E}">
        <p14:creationId xmlns:p14="http://schemas.microsoft.com/office/powerpoint/2010/main" val="411586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8665"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WHY ARE STUDENTS ABSENT?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90" y="2370438"/>
            <a:ext cx="10975658" cy="369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1730" y="2004480"/>
            <a:ext cx="1015663" cy="4428645"/>
          </a:xfrm>
          <a:prstGeom prst="rect">
            <a:avLst/>
          </a:prstGeom>
          <a:noFill/>
        </p:spPr>
        <p:txBody>
          <a:bodyPr vert="vert270" wrap="square" rtlCol="0">
            <a:spAutoFit/>
          </a:bodyPr>
          <a:lstStyle/>
          <a:p>
            <a:pPr algn="ctr"/>
            <a:r>
              <a:rPr lang="en-US" sz="5400" dirty="0">
                <a:solidFill>
                  <a:schemeClr val="bg2">
                    <a:lumMod val="25000"/>
                  </a:schemeClr>
                </a:solidFill>
                <a:latin typeface="Arabic Typesetting" panose="03020402040406030203" pitchFamily="66" charset="-78"/>
                <a:cs typeface="Arabic Typesetting" panose="03020402040406030203" pitchFamily="66" charset="-78"/>
              </a:rPr>
              <a:t>Think-Pair-Share</a:t>
            </a:r>
          </a:p>
        </p:txBody>
      </p:sp>
      <p:sp>
        <p:nvSpPr>
          <p:cNvPr id="3" name="Slide Number Placeholder 2"/>
          <p:cNvSpPr>
            <a:spLocks noGrp="1"/>
          </p:cNvSpPr>
          <p:nvPr>
            <p:ph type="sldNum" sz="quarter" idx="12"/>
          </p:nvPr>
        </p:nvSpPr>
        <p:spPr/>
        <p:txBody>
          <a:bodyPr/>
          <a:lstStyle/>
          <a:p>
            <a:fld id="{29927BEA-0E01-4643-B2DE-F82012A02F29}" type="slidenum">
              <a:rPr lang="en-US" smtClean="0"/>
              <a:t>14</a:t>
            </a:fld>
            <a:endParaRPr lang="en-US" dirty="0"/>
          </a:p>
        </p:txBody>
      </p:sp>
    </p:spTree>
    <p:extLst>
      <p:ext uri="{BB962C8B-B14F-4D97-AF65-F5344CB8AC3E}">
        <p14:creationId xmlns:p14="http://schemas.microsoft.com/office/powerpoint/2010/main" val="31465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64524"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WHY ARE STUDENTS ABSENT?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59558110"/>
              </p:ext>
            </p:extLst>
          </p:nvPr>
        </p:nvGraphicFramePr>
        <p:xfrm>
          <a:off x="704335" y="2496065"/>
          <a:ext cx="10503243" cy="3361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29927BEA-0E01-4643-B2DE-F82012A02F29}" type="slidenum">
              <a:rPr lang="en-US" smtClean="0"/>
              <a:t>15</a:t>
            </a:fld>
            <a:endParaRPr lang="en-US" dirty="0"/>
          </a:p>
        </p:txBody>
      </p:sp>
    </p:spTree>
    <p:extLst>
      <p:ext uri="{BB962C8B-B14F-4D97-AF65-F5344CB8AC3E}">
        <p14:creationId xmlns:p14="http://schemas.microsoft.com/office/powerpoint/2010/main" val="181691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9081" y="310216"/>
            <a:ext cx="10276584" cy="1008247"/>
          </a:xfrm>
        </p:spPr>
        <p:txBody>
          <a:bodyPr>
            <a:noAutofit/>
          </a:bodyPr>
          <a:lstStyle/>
          <a:p>
            <a:r>
              <a:rPr lang="en-US" sz="3600" dirty="0">
                <a:latin typeface="Times New Roman" panose="02020603050405020304" pitchFamily="18" charset="0"/>
                <a:cs typeface="Times New Roman" panose="02020603050405020304" pitchFamily="18" charset="0"/>
              </a:rPr>
              <a:t>WHY ARE STUDENTS MISSING INSTRUCTON?</a:t>
            </a:r>
          </a:p>
        </p:txBody>
      </p:sp>
      <p:sp>
        <p:nvSpPr>
          <p:cNvPr id="2" name="Rectangle 1"/>
          <p:cNvSpPr/>
          <p:nvPr/>
        </p:nvSpPr>
        <p:spPr>
          <a:xfrm>
            <a:off x="407773" y="4275438"/>
            <a:ext cx="11034584" cy="1900520"/>
          </a:xfrm>
          <a:prstGeom prst="rect">
            <a:avLst/>
          </a:prstGeom>
        </p:spPr>
        <p:txBody>
          <a:bodyPr wrap="square">
            <a:spAutoFit/>
          </a:bodyPr>
          <a:lstStyle/>
          <a:p>
            <a:pPr lvl="0">
              <a:buClr>
                <a:schemeClr val="tx1"/>
              </a:buClr>
              <a:buSzPct val="100000"/>
            </a:pPr>
            <a:r>
              <a:rPr lang="en-US" sz="2800" b="1" dirty="0">
                <a:latin typeface="Californian FB" panose="0207040306080B030204" pitchFamily="18" charset="0"/>
                <a:ea typeface="Calibri"/>
                <a:cs typeface="Calibri"/>
                <a:sym typeface="Calibri"/>
              </a:rPr>
              <a:t>Academic Failure</a:t>
            </a:r>
          </a:p>
          <a:p>
            <a:pPr lvl="0">
              <a:buClr>
                <a:schemeClr val="tx1"/>
              </a:buClr>
              <a:buSzPct val="100000"/>
            </a:pPr>
            <a:endParaRPr lang="en-US" sz="800" b="1" u="sng" dirty="0">
              <a:latin typeface="Californian FB" panose="0207040306080B030204" pitchFamily="18" charset="0"/>
              <a:ea typeface="Calibri"/>
              <a:cs typeface="Calibri"/>
              <a:sym typeface="Calibri"/>
            </a:endParaRPr>
          </a:p>
          <a:p>
            <a:pPr marL="342900" lvl="0" indent="-342900">
              <a:buClr>
                <a:schemeClr val="tx1"/>
              </a:buClr>
              <a:buSzPct val="100000"/>
              <a:buFont typeface="Calibri"/>
              <a:buChar char="•"/>
            </a:pPr>
            <a:r>
              <a:rPr lang="en-US" sz="2800" dirty="0">
                <a:latin typeface="Californian FB" panose="0207040306080B030204" pitchFamily="18" charset="0"/>
                <a:ea typeface="Calibri"/>
                <a:cs typeface="Calibri"/>
                <a:sym typeface="Calibri"/>
              </a:rPr>
              <a:t>Poor grades or frustrations in learning</a:t>
            </a:r>
          </a:p>
          <a:p>
            <a:pPr lvl="0">
              <a:buClr>
                <a:schemeClr val="tx1"/>
              </a:buClr>
              <a:buSzPct val="100000"/>
            </a:pPr>
            <a:endParaRPr lang="en-US" sz="600" dirty="0">
              <a:latin typeface="Californian FB" panose="0207040306080B030204" pitchFamily="18" charset="0"/>
              <a:ea typeface="Calibri"/>
              <a:cs typeface="Calibri"/>
              <a:sym typeface="Calibri"/>
            </a:endParaRPr>
          </a:p>
          <a:p>
            <a:pPr marL="342900" lvl="0" indent="-342900">
              <a:spcBef>
                <a:spcPts val="64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Low self-esteem, low perceptions of the likelihood of graduating</a:t>
            </a:r>
          </a:p>
          <a:p>
            <a:pPr lvl="0">
              <a:spcBef>
                <a:spcPts val="640"/>
              </a:spcBef>
              <a:buClr>
                <a:schemeClr val="tx1"/>
              </a:buClr>
              <a:buSzPct val="100000"/>
            </a:pPr>
            <a:endParaRPr lang="en-US" sz="5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n-US" sz="1800" b="0" i="0" u="none" strike="noStrike" cap="none" baseline="0" dirty="0">
                <a:latin typeface="Californian FB" panose="0207040306080B030204" pitchFamily="18" charset="0"/>
                <a:ea typeface="Calibri"/>
                <a:cs typeface="Calibri"/>
                <a:sym typeface="Calibri"/>
              </a:rPr>
              <a:t>Adapted From:  The Importance of Being in School: A Report on Absenteeism in the Nation’s Public Schools</a:t>
            </a:r>
          </a:p>
        </p:txBody>
      </p:sp>
      <p:pic>
        <p:nvPicPr>
          <p:cNvPr id="1026" name="Picture 2" descr="http://cdn2-b.examiner.com/sites/default/files/styles/image_content_width/hash/d3/be/1346000529_9999_FRUSTRATION.jpg?itok=g5akalB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1182" y="1767016"/>
            <a:ext cx="4947765" cy="25084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16</a:t>
            </a:fld>
            <a:endParaRPr lang="en-US" dirty="0"/>
          </a:p>
        </p:txBody>
      </p:sp>
    </p:spTree>
    <p:extLst>
      <p:ext uri="{BB962C8B-B14F-4D97-AF65-F5344CB8AC3E}">
        <p14:creationId xmlns:p14="http://schemas.microsoft.com/office/powerpoint/2010/main" val="40345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9080" y="310216"/>
            <a:ext cx="9905881" cy="1008247"/>
          </a:xfrm>
        </p:spPr>
        <p:txBody>
          <a:bodyPr>
            <a:noAutofit/>
          </a:bodyPr>
          <a:lstStyle/>
          <a:p>
            <a:r>
              <a:rPr lang="en-US" sz="3600" dirty="0">
                <a:latin typeface="Times New Roman" panose="02020603050405020304" pitchFamily="18" charset="0"/>
                <a:cs typeface="Times New Roman" panose="02020603050405020304" pitchFamily="18" charset="0"/>
              </a:rPr>
              <a:t>WHY ARE STUDENTS MISSING INSTRUCTON?</a:t>
            </a:r>
          </a:p>
        </p:txBody>
      </p:sp>
      <p:sp>
        <p:nvSpPr>
          <p:cNvPr id="2" name="Rectangle 1"/>
          <p:cNvSpPr/>
          <p:nvPr/>
        </p:nvSpPr>
        <p:spPr>
          <a:xfrm>
            <a:off x="5213755" y="2345862"/>
            <a:ext cx="6719746" cy="3831818"/>
          </a:xfrm>
          <a:prstGeom prst="rect">
            <a:avLst/>
          </a:prstGeom>
        </p:spPr>
        <p:txBody>
          <a:bodyPr wrap="square">
            <a:spAutoFit/>
          </a:bodyPr>
          <a:lstStyle/>
          <a:p>
            <a:pPr lvl="0">
              <a:buClr>
                <a:schemeClr val="tx1"/>
              </a:buClr>
              <a:buSzPct val="100000"/>
            </a:pPr>
            <a:r>
              <a:rPr lang="en-US" sz="2700" b="1" dirty="0">
                <a:latin typeface="Californian FB" panose="0207040306080B030204" pitchFamily="18" charset="0"/>
                <a:ea typeface="Calibri"/>
                <a:cs typeface="Calibri"/>
                <a:sym typeface="Calibri"/>
              </a:rPr>
              <a:t>School Environment:</a:t>
            </a:r>
          </a:p>
          <a:p>
            <a:pPr lvl="0">
              <a:spcBef>
                <a:spcPts val="640"/>
              </a:spcBef>
              <a:buClr>
                <a:schemeClr val="tx1"/>
              </a:buClr>
              <a:buSzPct val="100000"/>
            </a:pPr>
            <a:endParaRPr lang="en-US" sz="500" dirty="0">
              <a:latin typeface="Californian FB" panose="0207040306080B030204" pitchFamily="18" charset="0"/>
              <a:ea typeface="Calibri"/>
              <a:cs typeface="Calibri"/>
              <a:sym typeface="Calibri"/>
            </a:endParaRPr>
          </a:p>
          <a:p>
            <a:pPr marL="342900" lvl="0" indent="-342900">
              <a:spcBef>
                <a:spcPts val="640"/>
              </a:spcBef>
              <a:buClr>
                <a:schemeClr val="tx1"/>
              </a:buClr>
              <a:buSzPct val="100000"/>
              <a:buFont typeface="Calibri"/>
              <a:buChar char="•"/>
            </a:pPr>
            <a:r>
              <a:rPr lang="en-US" sz="2700" dirty="0">
                <a:latin typeface="Californian FB" panose="0207040306080B030204" pitchFamily="18" charset="0"/>
                <a:ea typeface="Calibri"/>
                <a:cs typeface="Calibri"/>
                <a:sym typeface="Calibri"/>
              </a:rPr>
              <a:t>Avoid harassment, bullying, and unsafe situations on the way to and from school</a:t>
            </a:r>
          </a:p>
          <a:p>
            <a:pPr lvl="0">
              <a:spcBef>
                <a:spcPts val="640"/>
              </a:spcBef>
              <a:buClr>
                <a:schemeClr val="tx1"/>
              </a:buClr>
              <a:buSzPct val="100000"/>
            </a:pPr>
            <a:endParaRPr lang="en-US" sz="500" dirty="0">
              <a:latin typeface="Californian FB" panose="0207040306080B030204" pitchFamily="18" charset="0"/>
              <a:ea typeface="Calibri"/>
              <a:cs typeface="Calibri"/>
              <a:sym typeface="Calibri"/>
            </a:endParaRPr>
          </a:p>
          <a:p>
            <a:pPr marL="342900" lvl="0" indent="-342900">
              <a:spcBef>
                <a:spcPts val="640"/>
              </a:spcBef>
              <a:buClr>
                <a:schemeClr val="tx1"/>
              </a:buClr>
              <a:buSzPct val="100000"/>
              <a:buFont typeface="Calibri"/>
              <a:buChar char="•"/>
            </a:pPr>
            <a:r>
              <a:rPr lang="en-US" sz="2700" dirty="0">
                <a:latin typeface="Californian FB" panose="0207040306080B030204" pitchFamily="18" charset="0"/>
                <a:ea typeface="Calibri"/>
                <a:cs typeface="Calibri"/>
                <a:sym typeface="Calibri"/>
              </a:rPr>
              <a:t>Avoid embarrassment</a:t>
            </a:r>
          </a:p>
          <a:p>
            <a:pPr lvl="0">
              <a:spcBef>
                <a:spcPts val="640"/>
              </a:spcBef>
              <a:buClr>
                <a:schemeClr val="tx1"/>
              </a:buClr>
              <a:buSzPct val="100000"/>
            </a:pPr>
            <a:endParaRPr lang="en-US" sz="500" dirty="0">
              <a:latin typeface="Californian FB" panose="0207040306080B030204" pitchFamily="18" charset="0"/>
              <a:ea typeface="Calibri"/>
              <a:cs typeface="Calibri"/>
              <a:sym typeface="Calibri"/>
            </a:endParaRPr>
          </a:p>
          <a:p>
            <a:pPr marL="342900" indent="-342900">
              <a:spcBef>
                <a:spcPts val="640"/>
              </a:spcBef>
              <a:buClr>
                <a:schemeClr val="tx1"/>
              </a:buClr>
              <a:buSzPct val="100000"/>
              <a:buFont typeface="Calibri"/>
              <a:buChar char="•"/>
            </a:pPr>
            <a:r>
              <a:rPr lang="en-US" sz="2700" dirty="0">
                <a:latin typeface="Californian FB" panose="0207040306080B030204" pitchFamily="18" charset="0"/>
                <a:ea typeface="Calibri"/>
                <a:cs typeface="Calibri"/>
                <a:sym typeface="Calibri"/>
              </a:rPr>
              <a:t>Students feel that school does not meet their needs, are bored with classes or are not involved in caring relationships</a:t>
            </a:r>
          </a:p>
          <a:p>
            <a:pPr lvl="0">
              <a:spcBef>
                <a:spcPts val="640"/>
              </a:spcBef>
              <a:buClr>
                <a:schemeClr val="tx1"/>
              </a:buClr>
              <a:buSzPct val="100000"/>
            </a:pPr>
            <a:endParaRPr lang="en-US" sz="5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n-US" sz="1800" b="0" i="0" u="none" strike="noStrike" cap="none" baseline="0" dirty="0">
                <a:latin typeface="Californian FB" panose="0207040306080B030204" pitchFamily="18" charset="0"/>
                <a:ea typeface="Calibri"/>
                <a:cs typeface="Calibri"/>
                <a:sym typeface="Calibri"/>
              </a:rPr>
              <a:t>Adapted From:  The Importance of Being in School: A Report on Absenteeism in the Nation’s Public Schools</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198" y="2361314"/>
            <a:ext cx="4662666" cy="348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9927BEA-0E01-4643-B2DE-F82012A02F29}" type="slidenum">
              <a:rPr lang="en-US" smtClean="0"/>
              <a:t>17</a:t>
            </a:fld>
            <a:endParaRPr lang="en-US" dirty="0"/>
          </a:p>
        </p:txBody>
      </p:sp>
    </p:spTree>
    <p:extLst>
      <p:ext uri="{BB962C8B-B14F-4D97-AF65-F5344CB8AC3E}">
        <p14:creationId xmlns:p14="http://schemas.microsoft.com/office/powerpoint/2010/main" val="245048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3517" y="310216"/>
            <a:ext cx="10428072" cy="1008247"/>
          </a:xfrm>
        </p:spPr>
        <p:txBody>
          <a:bodyPr>
            <a:noAutofit/>
          </a:bodyPr>
          <a:lstStyle/>
          <a:p>
            <a:r>
              <a:rPr lang="en-US" sz="3600" dirty="0">
                <a:latin typeface="Times New Roman" panose="02020603050405020304" pitchFamily="18" charset="0"/>
                <a:cs typeface="Times New Roman" panose="02020603050405020304" pitchFamily="18" charset="0"/>
              </a:rPr>
              <a:t>WHY ARE STUDENTS MISSING INSTRUCTON?</a:t>
            </a:r>
          </a:p>
        </p:txBody>
      </p:sp>
      <p:sp>
        <p:nvSpPr>
          <p:cNvPr id="2" name="Rectangle 1"/>
          <p:cNvSpPr/>
          <p:nvPr/>
        </p:nvSpPr>
        <p:spPr>
          <a:xfrm>
            <a:off x="433516" y="2787592"/>
            <a:ext cx="6127922" cy="2785378"/>
          </a:xfrm>
          <a:prstGeom prst="rect">
            <a:avLst/>
          </a:prstGeom>
        </p:spPr>
        <p:txBody>
          <a:bodyPr wrap="square">
            <a:spAutoFit/>
          </a:bodyPr>
          <a:lstStyle/>
          <a:p>
            <a:pPr lvl="0">
              <a:buClr>
                <a:schemeClr val="tx1"/>
              </a:buClr>
              <a:buSzPct val="100000"/>
            </a:pPr>
            <a:r>
              <a:rPr lang="en-US" sz="2800" b="1" dirty="0">
                <a:latin typeface="Californian FB" panose="0207040306080B030204" pitchFamily="18" charset="0"/>
                <a:ea typeface="Calibri"/>
                <a:cs typeface="Calibri"/>
                <a:sym typeface="Calibri"/>
              </a:rPr>
              <a:t>Health Problems</a:t>
            </a:r>
          </a:p>
          <a:p>
            <a:pPr lvl="0">
              <a:buClr>
                <a:schemeClr val="tx1"/>
              </a:buClr>
              <a:buSzPct val="100000"/>
            </a:pPr>
            <a:endParaRPr lang="en-US" sz="500" b="1" u="sng" dirty="0">
              <a:latin typeface="Californian FB" panose="0207040306080B030204" pitchFamily="18" charset="0"/>
              <a:ea typeface="Calibri"/>
              <a:cs typeface="Calibri"/>
              <a:sym typeface="Calibri"/>
            </a:endParaRPr>
          </a:p>
          <a:p>
            <a:pPr marL="342900" lvl="0" indent="-342900">
              <a:buClr>
                <a:schemeClr val="tx1"/>
              </a:buClr>
              <a:buSzPct val="100000"/>
              <a:buFont typeface="Calibri"/>
              <a:buChar char="•"/>
            </a:pPr>
            <a:r>
              <a:rPr lang="en-US" sz="2800" dirty="0">
                <a:latin typeface="Californian FB" panose="0207040306080B030204" pitchFamily="18" charset="0"/>
                <a:ea typeface="Calibri"/>
                <a:cs typeface="Calibri"/>
                <a:sym typeface="Calibri"/>
              </a:rPr>
              <a:t>annual colds, flu, other childhood illnesses and/or chronic conditions such as anxiety, depression or post-traumatic stress</a:t>
            </a:r>
          </a:p>
          <a:p>
            <a:pPr lvl="0">
              <a:buClr>
                <a:schemeClr val="tx1"/>
              </a:buClr>
              <a:buSzPct val="100000"/>
            </a:pPr>
            <a:endParaRPr lang="en-US" sz="2500" dirty="0">
              <a:latin typeface="Californian FB" panose="0207040306080B030204" pitchFamily="18" charset="0"/>
              <a:ea typeface="Calibri"/>
              <a:cs typeface="Calibri"/>
              <a:sym typeface="Calibri"/>
            </a:endParaRPr>
          </a:p>
          <a:p>
            <a:pPr lvl="0">
              <a:buClr>
                <a:schemeClr val="tx1"/>
              </a:buClr>
              <a:buSzPct val="100000"/>
            </a:pPr>
            <a:endParaRPr lang="en-US" sz="5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n-US" sz="1800" b="0" i="0" u="none" strike="noStrike" cap="none" baseline="0" dirty="0">
                <a:latin typeface="Californian FB" panose="0207040306080B030204" pitchFamily="18" charset="0"/>
                <a:ea typeface="Calibri"/>
                <a:cs typeface="Calibri"/>
                <a:sym typeface="Calibri"/>
              </a:rPr>
              <a:t>Adapted From:  The Importance of Being in School: A Report on Absenteeism in the Nation’s Public Schools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173" y="2042193"/>
            <a:ext cx="5127831" cy="396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9927BEA-0E01-4643-B2DE-F82012A02F29}" type="slidenum">
              <a:rPr lang="en-US" smtClean="0"/>
              <a:t>18</a:t>
            </a:fld>
            <a:endParaRPr lang="en-US" dirty="0"/>
          </a:p>
        </p:txBody>
      </p:sp>
    </p:spTree>
    <p:extLst>
      <p:ext uri="{BB962C8B-B14F-4D97-AF65-F5344CB8AC3E}">
        <p14:creationId xmlns:p14="http://schemas.microsoft.com/office/powerpoint/2010/main" val="418831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3517" y="310216"/>
            <a:ext cx="10329218" cy="1008247"/>
          </a:xfrm>
        </p:spPr>
        <p:txBody>
          <a:bodyPr>
            <a:noAutofit/>
          </a:bodyPr>
          <a:lstStyle/>
          <a:p>
            <a:r>
              <a:rPr lang="en-US" sz="3600" dirty="0">
                <a:latin typeface="Times New Roman" panose="02020603050405020304" pitchFamily="18" charset="0"/>
                <a:cs typeface="Times New Roman" panose="02020603050405020304" pitchFamily="18" charset="0"/>
              </a:rPr>
              <a:t>WHY ARE STUDENTS MISSING INSTRUCTON?</a:t>
            </a:r>
          </a:p>
        </p:txBody>
      </p:sp>
      <p:sp>
        <p:nvSpPr>
          <p:cNvPr id="2" name="Rectangle 1"/>
          <p:cNvSpPr/>
          <p:nvPr/>
        </p:nvSpPr>
        <p:spPr>
          <a:xfrm>
            <a:off x="322302" y="1966494"/>
            <a:ext cx="7841740" cy="4062651"/>
          </a:xfrm>
          <a:prstGeom prst="rect">
            <a:avLst/>
          </a:prstGeom>
        </p:spPr>
        <p:txBody>
          <a:bodyPr wrap="square">
            <a:spAutoFit/>
          </a:bodyPr>
          <a:lstStyle/>
          <a:p>
            <a:pPr lvl="0">
              <a:buClr>
                <a:schemeClr val="tx1"/>
              </a:buClr>
              <a:buSzPct val="100000"/>
            </a:pPr>
            <a:r>
              <a:rPr lang="en-US" sz="2800" b="1" dirty="0">
                <a:latin typeface="Californian FB" panose="0207040306080B030204" pitchFamily="18" charset="0"/>
                <a:ea typeface="Calibri"/>
                <a:cs typeface="Calibri"/>
                <a:sym typeface="Calibri"/>
              </a:rPr>
              <a:t>Living Situation:</a:t>
            </a:r>
            <a:endParaRPr lang="en-US" sz="800" b="1" u="sng" dirty="0">
              <a:latin typeface="Californian FB" panose="0207040306080B030204" pitchFamily="18" charset="0"/>
              <a:ea typeface="Calibri"/>
              <a:cs typeface="Calibri"/>
              <a:sym typeface="Calibri"/>
            </a:endParaRPr>
          </a:p>
          <a:p>
            <a:pPr lvl="0">
              <a:buClr>
                <a:schemeClr val="tx1"/>
              </a:buClr>
              <a:buSzPct val="100000"/>
            </a:pPr>
            <a:endParaRPr lang="en-US" sz="500" dirty="0">
              <a:latin typeface="Californian FB" panose="0207040306080B030204" pitchFamily="18" charset="0"/>
              <a:ea typeface="Calibri"/>
              <a:cs typeface="Calibri"/>
              <a:sym typeface="Calibri"/>
            </a:endParaRPr>
          </a:p>
          <a:p>
            <a:pPr marL="342900" lvl="0" indent="-342900">
              <a:spcBef>
                <a:spcPts val="56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Housing instability; homelessness, movement between foster care placements, and temporary dislocation</a:t>
            </a:r>
            <a:endParaRPr lang="en-US" sz="400" dirty="0">
              <a:latin typeface="Californian FB" panose="0207040306080B030204" pitchFamily="18" charset="0"/>
              <a:ea typeface="Calibri"/>
              <a:cs typeface="Calibri"/>
              <a:sym typeface="Calibri"/>
            </a:endParaRPr>
          </a:p>
          <a:p>
            <a:pPr marL="342900" lvl="0" indent="-342900">
              <a:spcBef>
                <a:spcPts val="56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Transportation problems and work-related tasks</a:t>
            </a:r>
          </a:p>
          <a:p>
            <a:pPr marL="342900" indent="-342900">
              <a:spcBef>
                <a:spcPts val="56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High levels of family conflict</a:t>
            </a:r>
            <a:endParaRPr lang="en-US" sz="400" dirty="0">
              <a:latin typeface="Californian FB" panose="0207040306080B030204" pitchFamily="18" charset="0"/>
              <a:ea typeface="Calibri"/>
              <a:cs typeface="Calibri"/>
              <a:sym typeface="Calibri"/>
            </a:endParaRPr>
          </a:p>
          <a:p>
            <a:pPr marL="342900" lvl="0" indent="-342900">
              <a:spcBef>
                <a:spcPts val="56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For adolescents, family obligations may keep them away from school </a:t>
            </a:r>
            <a:endParaRPr lang="en-US" sz="4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n-US" sz="1800" b="0" i="0" u="none" strike="noStrike" cap="none" baseline="0" dirty="0">
                <a:latin typeface="Californian FB" panose="0207040306080B030204" pitchFamily="18" charset="0"/>
                <a:ea typeface="Calibri"/>
                <a:cs typeface="Calibri"/>
                <a:sym typeface="Calibri"/>
              </a:rPr>
              <a:t>Adapted From:  The Importance of Being in School: A Report on Absenteeism in the Nation’s Public Schools</a:t>
            </a:r>
          </a:p>
        </p:txBody>
      </p:sp>
      <p:pic>
        <p:nvPicPr>
          <p:cNvPr id="1028" name="Picture 4" descr="http://schools.iclipart.com/dodl.php?linklokauth=LzE4NS9zbWFsbC9iYXRjaF8wMi84Nl80LmpwZywxNDEwMzA3MTk0LDIwNC4xMDguOTYuMTAyLDAsMCxMTF8wLCw4MDQyMzk2OTQzMWVhZDU5YTkxMTY1YmI0ZDg2NzI4NQ%3D%3D/86_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64042" y="2493884"/>
            <a:ext cx="3682962" cy="300787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19</a:t>
            </a:fld>
            <a:endParaRPr lang="en-US" dirty="0"/>
          </a:p>
        </p:txBody>
      </p:sp>
    </p:spTree>
    <p:extLst>
      <p:ext uri="{BB962C8B-B14F-4D97-AF65-F5344CB8AC3E}">
        <p14:creationId xmlns:p14="http://schemas.microsoft.com/office/powerpoint/2010/main" val="175267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7307" y="310216"/>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GROUNDING ACTIVITY</a:t>
            </a:r>
          </a:p>
        </p:txBody>
      </p:sp>
      <p:sp>
        <p:nvSpPr>
          <p:cNvPr id="2" name="TextBox 1"/>
          <p:cNvSpPr txBox="1"/>
          <p:nvPr/>
        </p:nvSpPr>
        <p:spPr>
          <a:xfrm>
            <a:off x="1524754" y="6108567"/>
            <a:ext cx="8822726" cy="646331"/>
          </a:xfrm>
          <a:prstGeom prst="rect">
            <a:avLst/>
          </a:prstGeom>
          <a:noFill/>
        </p:spPr>
        <p:txBody>
          <a:bodyPr wrap="square" rtlCol="0">
            <a:spAutoFit/>
          </a:bodyPr>
          <a:lstStyle/>
          <a:p>
            <a:pPr algn="ctr">
              <a:lnSpc>
                <a:spcPct val="90000"/>
              </a:lnSpc>
            </a:pPr>
            <a:r>
              <a:rPr lang="en-US" sz="4000" b="1" dirty="0">
                <a:latin typeface="Californian FB" panose="0207040306080B030204" pitchFamily="18" charset="0"/>
                <a:cs typeface="Leelawadee" panose="020B0502040204020203" pitchFamily="34" charset="-34"/>
              </a:rPr>
              <a:t>“Put Yourself in the Picture”</a:t>
            </a:r>
          </a:p>
        </p:txBody>
      </p:sp>
      <p:pic>
        <p:nvPicPr>
          <p:cNvPr id="102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3086581" y="2106930"/>
            <a:ext cx="5699073" cy="3900618"/>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rot="18782219">
            <a:off x="5242213" y="4535397"/>
            <a:ext cx="1555429" cy="646331"/>
          </a:xfrm>
          <a:prstGeom prst="rect">
            <a:avLst/>
          </a:prstGeom>
          <a:solidFill>
            <a:schemeClr val="tx1"/>
          </a:solidFill>
        </p:spPr>
        <p:txBody>
          <a:bodyPr wrap="square" rtlCol="0">
            <a:spAutoFit/>
          </a:bodyPr>
          <a:lstStyle/>
          <a:p>
            <a:pPr algn="ctr"/>
            <a:r>
              <a:rPr lang="en-US" b="1" dirty="0">
                <a:solidFill>
                  <a:schemeClr val="bg1"/>
                </a:solidFill>
                <a:latin typeface="Arial Black" panose="020B0A04020102020204" pitchFamily="34" charset="0"/>
              </a:rPr>
              <a:t>ABSENT STUDENT</a:t>
            </a:r>
          </a:p>
        </p:txBody>
      </p:sp>
      <p:sp>
        <p:nvSpPr>
          <p:cNvPr id="5" name="Slide Number Placeholder 4"/>
          <p:cNvSpPr>
            <a:spLocks noGrp="1"/>
          </p:cNvSpPr>
          <p:nvPr>
            <p:ph type="sldNum" sz="quarter" idx="12"/>
          </p:nvPr>
        </p:nvSpPr>
        <p:spPr/>
        <p:txBody>
          <a:bodyPr/>
          <a:lstStyle/>
          <a:p>
            <a:fld id="{29927BEA-0E01-4643-B2DE-F82012A02F29}" type="slidenum">
              <a:rPr lang="en-US" smtClean="0"/>
              <a:t>2</a:t>
            </a:fld>
            <a:endParaRPr lang="en-US" dirty="0"/>
          </a:p>
        </p:txBody>
      </p:sp>
    </p:spTree>
    <p:extLst>
      <p:ext uri="{BB962C8B-B14F-4D97-AF65-F5344CB8AC3E}">
        <p14:creationId xmlns:p14="http://schemas.microsoft.com/office/powerpoint/2010/main" val="30884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99654" y="310216"/>
            <a:ext cx="9955308" cy="1008247"/>
          </a:xfrm>
        </p:spPr>
        <p:txBody>
          <a:bodyPr>
            <a:noAutofit/>
          </a:bodyPr>
          <a:lstStyle/>
          <a:p>
            <a:r>
              <a:rPr lang="en-US" sz="3600" dirty="0">
                <a:latin typeface="Times New Roman" panose="02020603050405020304" pitchFamily="18" charset="0"/>
                <a:cs typeface="Times New Roman" panose="02020603050405020304" pitchFamily="18" charset="0"/>
              </a:rPr>
              <a:t>WHY ARE STUDENTS MISSING INSTRUCTON?</a:t>
            </a:r>
          </a:p>
        </p:txBody>
      </p:sp>
      <p:sp>
        <p:nvSpPr>
          <p:cNvPr id="2" name="Rectangle 1"/>
          <p:cNvSpPr/>
          <p:nvPr/>
        </p:nvSpPr>
        <p:spPr>
          <a:xfrm>
            <a:off x="5614205" y="2500184"/>
            <a:ext cx="6384205" cy="3108543"/>
          </a:xfrm>
          <a:prstGeom prst="rect">
            <a:avLst/>
          </a:prstGeom>
        </p:spPr>
        <p:txBody>
          <a:bodyPr wrap="square">
            <a:spAutoFit/>
          </a:bodyPr>
          <a:lstStyle/>
          <a:p>
            <a:pPr lvl="0">
              <a:buClr>
                <a:schemeClr val="tx1"/>
              </a:buClr>
              <a:buSzPct val="100000"/>
            </a:pPr>
            <a:r>
              <a:rPr lang="en-US" sz="2800" b="1" dirty="0">
                <a:latin typeface="Californian FB" panose="0207040306080B030204" pitchFamily="18" charset="0"/>
                <a:ea typeface="Calibri"/>
                <a:cs typeface="Calibri"/>
                <a:sym typeface="Calibri"/>
              </a:rPr>
              <a:t>Alcohol &amp; Drug Use:</a:t>
            </a:r>
          </a:p>
          <a:p>
            <a:pPr lvl="0">
              <a:buClr>
                <a:schemeClr val="tx1"/>
              </a:buClr>
              <a:buSzPct val="100000"/>
            </a:pPr>
            <a:endParaRPr lang="en-US" sz="800" dirty="0">
              <a:latin typeface="Californian FB" panose="0207040306080B030204" pitchFamily="18" charset="0"/>
              <a:ea typeface="Calibri"/>
              <a:cs typeface="Calibri"/>
              <a:sym typeface="Calibri"/>
            </a:endParaRPr>
          </a:p>
          <a:p>
            <a:pPr marL="457200" lvl="0" indent="-457200">
              <a:buClr>
                <a:schemeClr val="tx1"/>
              </a:buClr>
              <a:buSzPct val="100000"/>
              <a:buFont typeface="Arial" panose="020B0604020202020204" pitchFamily="34" charset="0"/>
              <a:buChar char="•"/>
            </a:pPr>
            <a:r>
              <a:rPr lang="en-US" sz="2500" dirty="0">
                <a:latin typeface="Californian FB" panose="0207040306080B030204" pitchFamily="18" charset="0"/>
                <a:ea typeface="Calibri"/>
                <a:cs typeface="Calibri"/>
                <a:sym typeface="Calibri"/>
              </a:rPr>
              <a:t>Alcohol and drug use can affect judgment or the ability to make choices</a:t>
            </a:r>
          </a:p>
          <a:p>
            <a:pPr lvl="0">
              <a:buClr>
                <a:schemeClr val="tx1"/>
              </a:buClr>
              <a:buSzPct val="100000"/>
            </a:pPr>
            <a:endParaRPr lang="en-US" sz="500" dirty="0">
              <a:latin typeface="Californian FB" panose="0207040306080B030204" pitchFamily="18" charset="0"/>
              <a:ea typeface="Calibri"/>
              <a:cs typeface="Calibri"/>
              <a:sym typeface="Calibri"/>
            </a:endParaRPr>
          </a:p>
          <a:p>
            <a:pPr marL="457200" lvl="0" indent="-457200">
              <a:buClr>
                <a:schemeClr val="tx1"/>
              </a:buClr>
              <a:buSzPct val="100000"/>
              <a:buFont typeface="Arial" panose="020B0604020202020204" pitchFamily="34" charset="0"/>
              <a:buChar char="•"/>
            </a:pPr>
            <a:r>
              <a:rPr lang="en-US" sz="2500" dirty="0">
                <a:latin typeface="Californian FB" panose="0207040306080B030204" pitchFamily="18" charset="0"/>
                <a:ea typeface="Calibri"/>
                <a:cs typeface="Calibri"/>
                <a:sym typeface="Calibri"/>
              </a:rPr>
              <a:t>It can reduce the ability to remember what is taught in class</a:t>
            </a:r>
          </a:p>
          <a:p>
            <a:pPr lvl="0">
              <a:buClr>
                <a:schemeClr val="tx1"/>
              </a:buClr>
              <a:buSzPct val="100000"/>
            </a:pPr>
            <a:endParaRPr lang="en-US" sz="500" dirty="0">
              <a:latin typeface="Californian FB" panose="0207040306080B030204" pitchFamily="18" charset="0"/>
              <a:ea typeface="Calibri"/>
              <a:cs typeface="Calibri"/>
              <a:sym typeface="Calibri"/>
            </a:endParaRPr>
          </a:p>
          <a:p>
            <a:pPr marL="457200" lvl="0" indent="-457200">
              <a:buClr>
                <a:schemeClr val="tx1"/>
              </a:buClr>
              <a:buSzPct val="100000"/>
              <a:buFont typeface="Arial" panose="020B0604020202020204" pitchFamily="34" charset="0"/>
              <a:buChar char="•"/>
            </a:pPr>
            <a:r>
              <a:rPr lang="en-US" sz="2500" dirty="0">
                <a:latin typeface="Californian FB" panose="0207040306080B030204" pitchFamily="18" charset="0"/>
                <a:ea typeface="Calibri"/>
                <a:cs typeface="Calibri"/>
                <a:sym typeface="Calibri"/>
              </a:rPr>
              <a:t>It leads to frustration in school and therefore absenteeism</a:t>
            </a: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n-US" sz="1800" b="0" i="0" u="none" strike="noStrike" cap="none" baseline="0" dirty="0">
                <a:latin typeface="Californian FB" panose="0207040306080B030204" pitchFamily="18" charset="0"/>
                <a:ea typeface="Calibri"/>
                <a:cs typeface="Calibri"/>
                <a:sym typeface="Calibri"/>
              </a:rPr>
              <a:t>Adapted From:  The Importance of Being in School: A Report on Absenteeism in the Nation’s Public Schools</a:t>
            </a:r>
          </a:p>
        </p:txBody>
      </p:sp>
      <p:sp>
        <p:nvSpPr>
          <p:cNvPr id="6" name="Slide Number Placeholder 5"/>
          <p:cNvSpPr>
            <a:spLocks noGrp="1"/>
          </p:cNvSpPr>
          <p:nvPr>
            <p:ph type="sldNum" sz="quarter" idx="12"/>
          </p:nvPr>
        </p:nvSpPr>
        <p:spPr/>
        <p:txBody>
          <a:bodyPr/>
          <a:lstStyle/>
          <a:p>
            <a:fld id="{29927BEA-0E01-4643-B2DE-F82012A02F29}" type="slidenum">
              <a:rPr lang="en-US" smtClean="0"/>
              <a:t>20</a:t>
            </a:fld>
            <a:endParaRPr lang="en-US" dirty="0"/>
          </a:p>
        </p:txBody>
      </p:sp>
      <p:pic>
        <p:nvPicPr>
          <p:cNvPr id="1026" name="Picture 2" descr="http://www.patitucelaw.com/wp-content/uploads/2015/04/Possessing-Drug-Abuse-Instrument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954" y="2261062"/>
            <a:ext cx="5025363" cy="334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218628" y="2851572"/>
            <a:ext cx="1794980" cy="193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OBJECTIVES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the importance and benefits of regular school attendance </a:t>
            </a:r>
          </a:p>
          <a:p>
            <a:pPr marL="228600" indent="-228600">
              <a:spcBef>
                <a:spcPts val="0"/>
              </a:spcBef>
              <a:buClr>
                <a:schemeClr val="tx1"/>
              </a:buClr>
              <a:buFont typeface="+mj-lt"/>
              <a:buAutoNum type="arabicPeriod"/>
            </a:pPr>
            <a:endParaRPr lang="en-US"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Discuss the reasons students miss school</a:t>
            </a:r>
          </a:p>
          <a:p>
            <a:pPr marL="228600" indent="-228600">
              <a:spcBef>
                <a:spcPts val="0"/>
              </a:spcBef>
              <a:buClr>
                <a:schemeClr val="tx1"/>
              </a:buClr>
              <a:buFont typeface="+mj-lt"/>
              <a:buAutoNum type="arabicPeriod"/>
            </a:pPr>
            <a:endParaRPr lang="en-US"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excused absences, truancy, and the effects of chronic absences</a:t>
            </a:r>
          </a:p>
          <a:p>
            <a:pPr>
              <a:spcBef>
                <a:spcPts val="720"/>
              </a:spcBef>
              <a:buClr>
                <a:schemeClr val="tx1"/>
              </a:buClr>
              <a:buFont typeface="+mj-lt"/>
              <a:buAutoNum type="arabicPeriod"/>
            </a:pPr>
            <a:endParaRPr lang="en-US"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Review ways in which schools and parents can support each other </a:t>
            </a:r>
          </a:p>
          <a:p>
            <a:pPr marL="0" indent="0">
              <a:spcBef>
                <a:spcPts val="720"/>
              </a:spcBef>
              <a:buClr>
                <a:schemeClr val="tx1"/>
              </a:buClr>
              <a:buNone/>
            </a:pPr>
            <a:endParaRPr lang="en-US"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n-US" sz="3000" b="1" dirty="0">
                <a:latin typeface="Californian FB" panose="0207040306080B030204" pitchFamily="18" charset="0"/>
                <a:ea typeface="Calibri"/>
                <a:cs typeface="Times New Roman" panose="02020603050405020304" pitchFamily="18" charset="0"/>
                <a:sym typeface="Calibri"/>
              </a:rPr>
              <a:t>5.   Make a recommendation to the School Site Council</a:t>
            </a:r>
          </a:p>
          <a:p>
            <a:pPr marL="514350" indent="-514350">
              <a:spcBef>
                <a:spcPts val="720"/>
              </a:spcBef>
              <a:buClr>
                <a:schemeClr val="tx1"/>
              </a:buClr>
              <a:buFont typeface="+mj-lt"/>
              <a:buAutoNum type="arabicPeriod"/>
            </a:pPr>
            <a:endParaRPr lang="en-US" sz="3000" b="1" dirty="0">
              <a:latin typeface="Californian FB" panose="0207040306080B030204" pitchFamily="18" charset="0"/>
              <a:ea typeface="Calibri"/>
              <a:cs typeface="Times New Roman" panose="02020603050405020304" pitchFamily="18" charset="0"/>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n-US"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n-US"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21</a:t>
            </a:fld>
            <a:endParaRPr lang="en-US" dirty="0"/>
          </a:p>
        </p:txBody>
      </p:sp>
    </p:spTree>
    <p:extLst>
      <p:ext uri="{BB962C8B-B14F-4D97-AF65-F5344CB8AC3E}">
        <p14:creationId xmlns:p14="http://schemas.microsoft.com/office/powerpoint/2010/main" val="276137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3378" y="310216"/>
            <a:ext cx="10015152" cy="1008247"/>
          </a:xfrm>
        </p:spPr>
        <p:txBody>
          <a:bodyPr>
            <a:normAutofit/>
          </a:bodyPr>
          <a:lstStyle/>
          <a:p>
            <a:r>
              <a:rPr lang="en-US" sz="3600" dirty="0">
                <a:latin typeface="Times New Roman" panose="02020603050405020304" pitchFamily="18" charset="0"/>
                <a:cs typeface="Times New Roman" panose="02020603050405020304" pitchFamily="18" charset="0"/>
              </a:rPr>
              <a:t>EXCUSED ABSENCES (California E.C. 48205)</a:t>
            </a:r>
          </a:p>
        </p:txBody>
      </p:sp>
      <p:grpSp>
        <p:nvGrpSpPr>
          <p:cNvPr id="3" name="Group 2"/>
          <p:cNvGrpSpPr/>
          <p:nvPr/>
        </p:nvGrpSpPr>
        <p:grpSpPr>
          <a:xfrm>
            <a:off x="485237" y="1903124"/>
            <a:ext cx="2716351" cy="1860091"/>
            <a:chOff x="485237" y="1971404"/>
            <a:chExt cx="2716351" cy="1860091"/>
          </a:xfrm>
        </p:grpSpPr>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897" y="1971404"/>
              <a:ext cx="2175033" cy="142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hape 444"/>
            <p:cNvSpPr txBox="1">
              <a:spLocks/>
            </p:cNvSpPr>
            <p:nvPr/>
          </p:nvSpPr>
          <p:spPr>
            <a:xfrm>
              <a:off x="485237" y="3393332"/>
              <a:ext cx="2716351" cy="438163"/>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n-US" sz="2000" dirty="0">
                  <a:latin typeface="Californian FB" panose="0207040306080B030204" pitchFamily="18" charset="0"/>
                  <a:ea typeface="Calibri"/>
                  <a:cs typeface="Calibri"/>
                  <a:sym typeface="Calibri"/>
                </a:rPr>
                <a:t>dental appointment</a:t>
              </a:r>
            </a:p>
            <a:p>
              <a:pPr marL="342900" indent="-114300">
                <a:lnSpc>
                  <a:spcPct val="80000"/>
                </a:lnSpc>
                <a:spcBef>
                  <a:spcPts val="720"/>
                </a:spcBef>
                <a:buClr>
                  <a:schemeClr val="accent2"/>
                </a:buClr>
                <a:buFont typeface="Calibri"/>
                <a:buNone/>
              </a:pPr>
              <a:endParaRPr lang="en-US" sz="3600" dirty="0">
                <a:latin typeface="Calibri"/>
                <a:ea typeface="Calibri"/>
                <a:cs typeface="Calibri"/>
                <a:sym typeface="Calibri"/>
              </a:endParaRPr>
            </a:p>
          </p:txBody>
        </p:sp>
      </p:grpSp>
      <p:grpSp>
        <p:nvGrpSpPr>
          <p:cNvPr id="6" name="Group 5"/>
          <p:cNvGrpSpPr/>
          <p:nvPr/>
        </p:nvGrpSpPr>
        <p:grpSpPr>
          <a:xfrm>
            <a:off x="3973189" y="1749470"/>
            <a:ext cx="1817779" cy="2544144"/>
            <a:chOff x="5696759" y="1898279"/>
            <a:chExt cx="2388898" cy="3450729"/>
          </a:xfrm>
        </p:grpSpPr>
        <p:pic>
          <p:nvPicPr>
            <p:cNvPr id="512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32389" y="1898279"/>
              <a:ext cx="2117639" cy="299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hape 444"/>
            <p:cNvSpPr txBox="1">
              <a:spLocks/>
            </p:cNvSpPr>
            <p:nvPr/>
          </p:nvSpPr>
          <p:spPr>
            <a:xfrm>
              <a:off x="5696759" y="4888385"/>
              <a:ext cx="2388898" cy="460623"/>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0"/>
                </a:spcBef>
                <a:buClr>
                  <a:schemeClr val="tx1"/>
                </a:buClr>
                <a:buNone/>
              </a:pPr>
              <a:r>
                <a:rPr lang="en-US" sz="2000" dirty="0">
                  <a:latin typeface="Californian FB" panose="0207040306080B030204" pitchFamily="18" charset="0"/>
                  <a:ea typeface="Calibri"/>
                  <a:cs typeface="Calibri"/>
                  <a:sym typeface="Calibri"/>
                </a:rPr>
                <a:t>illness or injury</a:t>
              </a:r>
            </a:p>
            <a:p>
              <a:pPr marL="342900" indent="-114300" algn="ctr">
                <a:lnSpc>
                  <a:spcPct val="80000"/>
                </a:lnSpc>
                <a:spcBef>
                  <a:spcPts val="720"/>
                </a:spcBef>
                <a:buClr>
                  <a:schemeClr val="accent2"/>
                </a:buClr>
                <a:buFont typeface="Calibri"/>
                <a:buNone/>
              </a:pPr>
              <a:endParaRPr lang="en-US" sz="3600" dirty="0">
                <a:latin typeface="Calibri"/>
                <a:ea typeface="Calibri"/>
                <a:cs typeface="Calibri"/>
                <a:sym typeface="Calibri"/>
              </a:endParaRPr>
            </a:p>
          </p:txBody>
        </p:sp>
      </p:grpSp>
      <p:grpSp>
        <p:nvGrpSpPr>
          <p:cNvPr id="16" name="Group 15"/>
          <p:cNvGrpSpPr/>
          <p:nvPr/>
        </p:nvGrpSpPr>
        <p:grpSpPr>
          <a:xfrm>
            <a:off x="8192307" y="5456536"/>
            <a:ext cx="2923811" cy="1209723"/>
            <a:chOff x="929390" y="4777136"/>
            <a:chExt cx="2923811" cy="1209723"/>
          </a:xfrm>
        </p:grpSpPr>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a:ext>
              </a:extLst>
            </a:blip>
            <a:srcRect t="37321" r="23260" b="32984"/>
            <a:stretch/>
          </p:blipFill>
          <p:spPr bwMode="auto">
            <a:xfrm>
              <a:off x="929390" y="4777136"/>
              <a:ext cx="2923811" cy="113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515325" y="5586749"/>
              <a:ext cx="2056826" cy="400110"/>
            </a:xfrm>
            <a:prstGeom prst="rect">
              <a:avLst/>
            </a:prstGeom>
          </p:spPr>
          <p:txBody>
            <a:bodyPr wrap="square">
              <a:spAutoFit/>
            </a:bodyPr>
            <a:lstStyle/>
            <a:p>
              <a:pPr lvl="0" algn="ctr">
                <a:spcBef>
                  <a:spcPts val="720"/>
                </a:spcBef>
                <a:buClr>
                  <a:srgbClr val="000000"/>
                </a:buClr>
              </a:pPr>
              <a:r>
                <a:rPr lang="en-US" sz="2000" dirty="0">
                  <a:solidFill>
                    <a:srgbClr val="000000"/>
                  </a:solidFill>
                  <a:latin typeface="Californian FB" panose="0207040306080B030204" pitchFamily="18" charset="0"/>
                  <a:ea typeface="Calibri"/>
                  <a:cs typeface="Calibri"/>
                  <a:sym typeface="Calibri"/>
                </a:rPr>
                <a:t>quarantine</a:t>
              </a:r>
            </a:p>
          </p:txBody>
        </p:sp>
      </p:grpSp>
      <p:grpSp>
        <p:nvGrpSpPr>
          <p:cNvPr id="17" name="Group 16"/>
          <p:cNvGrpSpPr/>
          <p:nvPr/>
        </p:nvGrpSpPr>
        <p:grpSpPr>
          <a:xfrm>
            <a:off x="6150852" y="2097718"/>
            <a:ext cx="3499423" cy="1968754"/>
            <a:chOff x="5785221" y="3761620"/>
            <a:chExt cx="3499423" cy="1968754"/>
          </a:xfrm>
        </p:grpSpPr>
        <p:pic>
          <p:nvPicPr>
            <p:cNvPr id="5133"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2839" y="3761620"/>
              <a:ext cx="2452243" cy="148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Shape 444"/>
            <p:cNvSpPr txBox="1">
              <a:spLocks/>
            </p:cNvSpPr>
            <p:nvPr/>
          </p:nvSpPr>
          <p:spPr>
            <a:xfrm>
              <a:off x="5785221" y="5286421"/>
              <a:ext cx="3499423" cy="443953"/>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n-US" sz="2000" dirty="0">
                  <a:latin typeface="Californian FB" panose="0207040306080B030204" pitchFamily="18" charset="0"/>
                  <a:ea typeface="Calibri"/>
                  <a:cs typeface="Calibri"/>
                  <a:sym typeface="Calibri"/>
                </a:rPr>
                <a:t>court appearance for student</a:t>
              </a:r>
            </a:p>
            <a:p>
              <a:pPr marL="342900" indent="-114300">
                <a:lnSpc>
                  <a:spcPct val="80000"/>
                </a:lnSpc>
                <a:spcBef>
                  <a:spcPts val="720"/>
                </a:spcBef>
                <a:buClr>
                  <a:schemeClr val="accent2"/>
                </a:buClr>
                <a:buFont typeface="Calibri"/>
                <a:buNone/>
              </a:pPr>
              <a:endParaRPr lang="en-US" sz="3600" dirty="0">
                <a:latin typeface="Calibri"/>
                <a:ea typeface="Calibri"/>
                <a:cs typeface="Calibri"/>
                <a:sym typeface="Calibri"/>
              </a:endParaRPr>
            </a:p>
          </p:txBody>
        </p:sp>
      </p:grpSp>
      <p:grpSp>
        <p:nvGrpSpPr>
          <p:cNvPr id="18" name="Group 17"/>
          <p:cNvGrpSpPr/>
          <p:nvPr/>
        </p:nvGrpSpPr>
        <p:grpSpPr>
          <a:xfrm>
            <a:off x="-129681" y="3964211"/>
            <a:ext cx="5704551" cy="2649206"/>
            <a:chOff x="78654" y="3921884"/>
            <a:chExt cx="5704551" cy="2649206"/>
          </a:xfrm>
        </p:grpSpPr>
        <p:pic>
          <p:nvPicPr>
            <p:cNvPr id="5136" name="Picture 1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43413" y="3921884"/>
              <a:ext cx="1960813" cy="196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Shape 444"/>
            <p:cNvSpPr txBox="1">
              <a:spLocks/>
            </p:cNvSpPr>
            <p:nvPr/>
          </p:nvSpPr>
          <p:spPr>
            <a:xfrm>
              <a:off x="78654" y="5883578"/>
              <a:ext cx="5704551" cy="687512"/>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n-US" sz="2000" dirty="0">
                  <a:latin typeface="Californian FB" panose="0207040306080B030204" pitchFamily="18" charset="0"/>
                  <a:ea typeface="Calibri"/>
                  <a:cs typeface="Calibri"/>
                  <a:sym typeface="Calibri"/>
                </a:rPr>
                <a:t>Religious holiday, retreat, or ceremony with prior principal approval </a:t>
              </a:r>
            </a:p>
            <a:p>
              <a:pPr marL="342900" indent="-114300">
                <a:lnSpc>
                  <a:spcPct val="80000"/>
                </a:lnSpc>
                <a:spcBef>
                  <a:spcPts val="720"/>
                </a:spcBef>
                <a:buClr>
                  <a:schemeClr val="accent2"/>
                </a:buClr>
                <a:buFont typeface="Calibri"/>
                <a:buNone/>
              </a:pPr>
              <a:endParaRPr lang="en-US" sz="3600" dirty="0">
                <a:latin typeface="Calibri"/>
                <a:ea typeface="Calibri"/>
                <a:cs typeface="Calibri"/>
                <a:sym typeface="Calibri"/>
              </a:endParaRPr>
            </a:p>
          </p:txBody>
        </p:sp>
      </p:grpSp>
      <p:grpSp>
        <p:nvGrpSpPr>
          <p:cNvPr id="9" name="Group 8"/>
          <p:cNvGrpSpPr/>
          <p:nvPr/>
        </p:nvGrpSpPr>
        <p:grpSpPr>
          <a:xfrm>
            <a:off x="9407961" y="2354148"/>
            <a:ext cx="2643670" cy="3022655"/>
            <a:chOff x="8833891" y="2780270"/>
            <a:chExt cx="2643670" cy="3022655"/>
          </a:xfrm>
        </p:grpSpPr>
        <p:pic>
          <p:nvPicPr>
            <p:cNvPr id="5124"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84644" y="2780270"/>
              <a:ext cx="1742165" cy="261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hape 444"/>
            <p:cNvSpPr txBox="1">
              <a:spLocks/>
            </p:cNvSpPr>
            <p:nvPr/>
          </p:nvSpPr>
          <p:spPr>
            <a:xfrm>
              <a:off x="8833891" y="5402758"/>
              <a:ext cx="2643670" cy="400167"/>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n-US" sz="2000" dirty="0">
                  <a:latin typeface="Californian FB" panose="0207040306080B030204" pitchFamily="18" charset="0"/>
                  <a:ea typeface="Calibri"/>
                  <a:cs typeface="Calibri"/>
                  <a:sym typeface="Calibri"/>
                </a:rPr>
                <a:t>medical appointment</a:t>
              </a:r>
            </a:p>
            <a:p>
              <a:pPr marL="342900" indent="-114300">
                <a:lnSpc>
                  <a:spcPct val="80000"/>
                </a:lnSpc>
                <a:spcBef>
                  <a:spcPts val="720"/>
                </a:spcBef>
                <a:buClr>
                  <a:schemeClr val="accent2"/>
                </a:buClr>
                <a:buFont typeface="Calibri"/>
                <a:buNone/>
              </a:pPr>
              <a:endParaRPr lang="en-US" sz="3600" dirty="0">
                <a:latin typeface="Calibri"/>
                <a:ea typeface="Calibri"/>
                <a:cs typeface="Calibri"/>
                <a:sym typeface="Calibri"/>
              </a:endParaRPr>
            </a:p>
          </p:txBody>
        </p:sp>
      </p:grpSp>
      <p:grpSp>
        <p:nvGrpSpPr>
          <p:cNvPr id="2" name="Group 1"/>
          <p:cNvGrpSpPr/>
          <p:nvPr/>
        </p:nvGrpSpPr>
        <p:grpSpPr>
          <a:xfrm>
            <a:off x="4540466" y="4585176"/>
            <a:ext cx="4260673" cy="1287587"/>
            <a:chOff x="4828479" y="4477334"/>
            <a:chExt cx="3385752" cy="1019245"/>
          </a:xfrm>
        </p:grpSpPr>
        <p:pic>
          <p:nvPicPr>
            <p:cNvPr id="1026" name="Picture 2" descr="http://schools.iclipart.com/dodl.php?linklokauth=LzE0NC9zbWFsbC9iYXRjaF8wMi93aGl0ZV9yb3NlYnVkcy5qcGcsMTQxMDk5NjI0NCwyMDQuMTA4Ljk2LjkzLDAsMCxMTF8wLCxhMzAyODA3ZTkyZWFjOTIwOGE5N2QzMjg2OGJiYjRjMA%3D%3D/white_rosebud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3146" t="17390" b="17397"/>
            <a:stretch/>
          </p:blipFill>
          <p:spPr bwMode="auto">
            <a:xfrm>
              <a:off x="5904204" y="4779430"/>
              <a:ext cx="1333950" cy="71714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828479" y="4477334"/>
              <a:ext cx="3385752" cy="707886"/>
            </a:xfrm>
            <a:prstGeom prst="rect">
              <a:avLst/>
            </a:prstGeom>
          </p:spPr>
          <p:txBody>
            <a:bodyPr wrap="square">
              <a:spAutoFit/>
            </a:bodyPr>
            <a:lstStyle/>
            <a:p>
              <a:pPr lvl="0" algn="ctr">
                <a:spcBef>
                  <a:spcPts val="720"/>
                </a:spcBef>
                <a:buClr>
                  <a:srgbClr val="000000"/>
                </a:buClr>
              </a:pPr>
              <a:r>
                <a:rPr lang="en-US" sz="2000" dirty="0">
                  <a:solidFill>
                    <a:srgbClr val="000000"/>
                  </a:solidFill>
                  <a:latin typeface="Californian FB" panose="0207040306080B030204" pitchFamily="18" charset="0"/>
                  <a:ea typeface="Calibri"/>
                  <a:cs typeface="Calibri"/>
                  <a:sym typeface="Calibri"/>
                </a:rPr>
                <a:t>death of an immediate family member</a:t>
              </a:r>
            </a:p>
          </p:txBody>
        </p:sp>
      </p:grpSp>
      <p:sp>
        <p:nvSpPr>
          <p:cNvPr id="5" name="Slide Number Placeholder 4"/>
          <p:cNvSpPr>
            <a:spLocks noGrp="1"/>
          </p:cNvSpPr>
          <p:nvPr>
            <p:ph type="sldNum" sz="quarter" idx="12"/>
          </p:nvPr>
        </p:nvSpPr>
        <p:spPr/>
        <p:txBody>
          <a:bodyPr/>
          <a:lstStyle/>
          <a:p>
            <a:fld id="{29927BEA-0E01-4643-B2DE-F82012A02F29}" type="slidenum">
              <a:rPr lang="en-US" smtClean="0"/>
              <a:t>22</a:t>
            </a:fld>
            <a:endParaRPr lang="en-US" dirty="0"/>
          </a:p>
        </p:txBody>
      </p:sp>
    </p:spTree>
    <p:extLst>
      <p:ext uri="{BB962C8B-B14F-4D97-AF65-F5344CB8AC3E}">
        <p14:creationId xmlns:p14="http://schemas.microsoft.com/office/powerpoint/2010/main" val="49873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3378"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EXCUSED ABSENCES</a:t>
            </a:r>
          </a:p>
        </p:txBody>
      </p:sp>
      <p:pic>
        <p:nvPicPr>
          <p:cNvPr id="5122" name="Picture 2" descr="http://schools.iclipart.com/dodl.php?linklokauth=LzIwMi9zbWFsbC9iYXRjaF8wNC9pbWdwMzQ1NDU1NDUzNTQ1MzJfMzQ3LmpwZywxNDEwMjgzMjgzLDIwNC4xMDguOTYuMTAyLDAsMCxMTF8wLCw5ZDI5OWUwMGE2MjNhOTU3ODkyMWIzNzBjNGI5ZGEyZA%3D%3D/imgp34545545354532_34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072" t="3013" r="4637" b="3088"/>
          <a:stretch/>
        </p:blipFill>
        <p:spPr bwMode="auto">
          <a:xfrm rot="10800000">
            <a:off x="7537622" y="1880727"/>
            <a:ext cx="4300150" cy="480560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44249" y="1820391"/>
            <a:ext cx="1742302" cy="461665"/>
          </a:xfrm>
          <a:prstGeom prst="rect">
            <a:avLst/>
          </a:prstGeom>
          <a:noFill/>
        </p:spPr>
        <p:txBody>
          <a:bodyPr wrap="square" rtlCol="0">
            <a:spAutoFit/>
          </a:bodyPr>
          <a:lstStyle/>
          <a:p>
            <a:r>
              <a:rPr lang="en-US" sz="2400" dirty="0">
                <a:latin typeface="Gabriola" panose="04040605051002020D02" pitchFamily="82" charset="0"/>
              </a:rPr>
              <a:t>October 9, 2015</a:t>
            </a:r>
          </a:p>
        </p:txBody>
      </p:sp>
      <p:sp>
        <p:nvSpPr>
          <p:cNvPr id="7" name="TextBox 6"/>
          <p:cNvSpPr txBox="1"/>
          <p:nvPr/>
        </p:nvSpPr>
        <p:spPr>
          <a:xfrm>
            <a:off x="8044249" y="2282056"/>
            <a:ext cx="3793523" cy="4401205"/>
          </a:xfrm>
          <a:prstGeom prst="rect">
            <a:avLst/>
          </a:prstGeom>
          <a:noFill/>
        </p:spPr>
        <p:txBody>
          <a:bodyPr wrap="square" rtlCol="0">
            <a:spAutoFit/>
          </a:bodyPr>
          <a:lstStyle/>
          <a:p>
            <a:r>
              <a:rPr lang="en-US" sz="2400" dirty="0">
                <a:latin typeface="Gabriola" panose="04040605051002020D02" pitchFamily="82" charset="0"/>
              </a:rPr>
              <a:t>Dear Mr. Wolfe,</a:t>
            </a:r>
            <a:br>
              <a:rPr lang="en-US" sz="2400" dirty="0">
                <a:latin typeface="Gabriola" panose="04040605051002020D02" pitchFamily="82" charset="0"/>
              </a:rPr>
            </a:br>
            <a:r>
              <a:rPr lang="en-US" sz="2400" dirty="0">
                <a:latin typeface="Gabriola" panose="04040605051002020D02" pitchFamily="82" charset="0"/>
              </a:rPr>
              <a:t>I am writing to inform you that Michael was absent from school yesterday because he had oral surgery to remove a tooth.  Attached you will find a note from his dentist.</a:t>
            </a:r>
          </a:p>
          <a:p>
            <a:endParaRPr lang="en-US" sz="800" dirty="0">
              <a:latin typeface="Gabriola" panose="04040605051002020D02" pitchFamily="82" charset="0"/>
            </a:endParaRPr>
          </a:p>
          <a:p>
            <a:r>
              <a:rPr lang="en-US" sz="2400" dirty="0">
                <a:latin typeface="Gabriola" panose="04040605051002020D02" pitchFamily="82" charset="0"/>
              </a:rPr>
              <a:t>If you have any questions, you may contact me at  </a:t>
            </a:r>
            <a:r>
              <a:rPr lang="en-US" dirty="0">
                <a:latin typeface="Mongolian Baiti" panose="03000500000000000000" pitchFamily="66" charset="0"/>
                <a:cs typeface="Mongolian Baiti" panose="03000500000000000000" pitchFamily="66" charset="0"/>
              </a:rPr>
              <a:t>555.987-6543.</a:t>
            </a:r>
          </a:p>
          <a:p>
            <a:endParaRPr lang="en-US" sz="800" dirty="0">
              <a:latin typeface="Mongolian Baiti" panose="03000500000000000000" pitchFamily="66" charset="0"/>
              <a:cs typeface="Mongolian Baiti" panose="03000500000000000000" pitchFamily="66" charset="0"/>
            </a:endParaRPr>
          </a:p>
          <a:p>
            <a:r>
              <a:rPr lang="en-US" sz="2400" dirty="0">
                <a:latin typeface="Gabriola" panose="04040605051002020D02" pitchFamily="82" charset="0"/>
                <a:cs typeface="Mongolian Baiti" panose="03000500000000000000" pitchFamily="66" charset="0"/>
              </a:rPr>
              <a:t>		        Sincerely,</a:t>
            </a:r>
          </a:p>
          <a:p>
            <a:endParaRPr lang="en-US" sz="2400" dirty="0">
              <a:latin typeface="Gabriola" panose="04040605051002020D02" pitchFamily="82" charset="0"/>
              <a:cs typeface="Mongolian Baiti" panose="03000500000000000000" pitchFamily="66" charset="0"/>
            </a:endParaRPr>
          </a:p>
          <a:p>
            <a:r>
              <a:rPr lang="en-US" sz="2400" dirty="0">
                <a:latin typeface="Gabriola" panose="04040605051002020D02" pitchFamily="82" charset="0"/>
                <a:cs typeface="Mongolian Baiti" panose="03000500000000000000" pitchFamily="66" charset="0"/>
              </a:rPr>
              <a:t>                                          Elena </a:t>
            </a:r>
            <a:r>
              <a:rPr lang="en-US" sz="2400" dirty="0" err="1">
                <a:latin typeface="Gabriola" panose="04040605051002020D02" pitchFamily="82" charset="0"/>
                <a:cs typeface="Mongolian Baiti" panose="03000500000000000000" pitchFamily="66" charset="0"/>
              </a:rPr>
              <a:t>Duvon</a:t>
            </a:r>
            <a:r>
              <a:rPr lang="en-US" sz="2400" dirty="0">
                <a:latin typeface="Gabriola" panose="04040605051002020D02" pitchFamily="82" charset="0"/>
                <a:cs typeface="Mongolian Baiti" panose="03000500000000000000" pitchFamily="66" charset="0"/>
              </a:rPr>
              <a:t>  </a:t>
            </a:r>
          </a:p>
        </p:txBody>
      </p:sp>
      <p:sp>
        <p:nvSpPr>
          <p:cNvPr id="8" name="TextBox 7"/>
          <p:cNvSpPr txBox="1"/>
          <p:nvPr/>
        </p:nvSpPr>
        <p:spPr>
          <a:xfrm>
            <a:off x="10095470" y="5739030"/>
            <a:ext cx="1742302" cy="461665"/>
          </a:xfrm>
          <a:prstGeom prst="rect">
            <a:avLst/>
          </a:prstGeom>
          <a:noFill/>
        </p:spPr>
        <p:txBody>
          <a:bodyPr wrap="square" rtlCol="0">
            <a:spAutoFit/>
          </a:bodyPr>
          <a:lstStyle/>
          <a:p>
            <a:pPr algn="ctr"/>
            <a:r>
              <a:rPr lang="en-US" sz="2400" dirty="0">
                <a:latin typeface="Vladimir Script" panose="03050402040407070305" pitchFamily="66" charset="0"/>
              </a:rPr>
              <a:t>Elena </a:t>
            </a:r>
            <a:r>
              <a:rPr lang="en-US" sz="2400" dirty="0" err="1">
                <a:latin typeface="Vladimir Script" panose="03050402040407070305" pitchFamily="66" charset="0"/>
              </a:rPr>
              <a:t>Duvon</a:t>
            </a:r>
            <a:endParaRPr lang="en-US" sz="2400" dirty="0">
              <a:latin typeface="Vladimir Script" panose="03050402040407070305" pitchFamily="66" charset="0"/>
            </a:endParaRPr>
          </a:p>
        </p:txBody>
      </p:sp>
      <p:sp>
        <p:nvSpPr>
          <p:cNvPr id="9" name="Shape 496"/>
          <p:cNvSpPr txBox="1">
            <a:spLocks/>
          </p:cNvSpPr>
          <p:nvPr/>
        </p:nvSpPr>
        <p:spPr>
          <a:xfrm>
            <a:off x="262421" y="2050401"/>
            <a:ext cx="6892142" cy="3559567"/>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spcBef>
                <a:spcPts val="0"/>
              </a:spcBef>
              <a:buClr>
                <a:schemeClr val="tx1"/>
              </a:buClr>
              <a:buSzPct val="25000"/>
              <a:buNone/>
            </a:pPr>
            <a:r>
              <a:rPr lang="en-US" dirty="0">
                <a:latin typeface="Californian FB" panose="0207040306080B030204" pitchFamily="18" charset="0"/>
                <a:ea typeface="Calibri"/>
                <a:cs typeface="Calibri"/>
                <a:sym typeface="Calibri"/>
              </a:rPr>
              <a:t>Verification for a student’s absence should occur in the form of:</a:t>
            </a:r>
          </a:p>
          <a:p>
            <a:pPr marL="914400" lvl="1" indent="-457200">
              <a:spcBef>
                <a:spcPts val="560"/>
              </a:spcBef>
              <a:buClr>
                <a:schemeClr val="tx1"/>
              </a:buClr>
              <a:buFont typeface="Arial" panose="020B0604020202020204" pitchFamily="34" charset="0"/>
              <a:buChar char="•"/>
            </a:pPr>
            <a:r>
              <a:rPr lang="en-US" sz="2400" dirty="0">
                <a:latin typeface="Californian FB" panose="0207040306080B030204" pitchFamily="18" charset="0"/>
                <a:ea typeface="Calibri"/>
                <a:cs typeface="Calibri"/>
                <a:sym typeface="Calibri"/>
              </a:rPr>
              <a:t>Parent/legal guardian note</a:t>
            </a:r>
          </a:p>
          <a:p>
            <a:pPr marL="914400" lvl="1" indent="-457200">
              <a:spcBef>
                <a:spcPts val="560"/>
              </a:spcBef>
              <a:buClr>
                <a:schemeClr val="tx1"/>
              </a:buClr>
              <a:buFont typeface="Arial" panose="020B0604020202020204" pitchFamily="34" charset="0"/>
              <a:buChar char="•"/>
            </a:pPr>
            <a:r>
              <a:rPr lang="en-US" sz="2400" dirty="0">
                <a:latin typeface="Californian FB" panose="0207040306080B030204" pitchFamily="18" charset="0"/>
                <a:ea typeface="Calibri"/>
                <a:cs typeface="Calibri"/>
                <a:sym typeface="Calibri"/>
              </a:rPr>
              <a:t>Doctor’s note</a:t>
            </a:r>
          </a:p>
          <a:p>
            <a:pPr marL="914400" lvl="1" indent="-457200">
              <a:spcBef>
                <a:spcPts val="560"/>
              </a:spcBef>
              <a:buClr>
                <a:schemeClr val="tx1"/>
              </a:buClr>
              <a:buFont typeface="Arial" panose="020B0604020202020204" pitchFamily="34" charset="0"/>
              <a:buChar char="•"/>
            </a:pPr>
            <a:r>
              <a:rPr lang="en-US" sz="2400" dirty="0">
                <a:latin typeface="Californian FB" panose="0207040306080B030204" pitchFamily="18" charset="0"/>
                <a:ea typeface="Calibri"/>
                <a:cs typeface="Calibri"/>
                <a:sym typeface="Calibri"/>
              </a:rPr>
              <a:t>School nurse</a:t>
            </a:r>
          </a:p>
          <a:p>
            <a:pPr marL="914400" lvl="1" indent="-457200">
              <a:spcBef>
                <a:spcPts val="560"/>
              </a:spcBef>
              <a:buClr>
                <a:schemeClr val="tx1"/>
              </a:buClr>
              <a:buFont typeface="Arial" panose="020B0604020202020204" pitchFamily="34" charset="0"/>
              <a:buChar char="•"/>
            </a:pPr>
            <a:r>
              <a:rPr lang="en-US" sz="2400" dirty="0">
                <a:latin typeface="Californian FB" panose="0207040306080B030204" pitchFamily="18" charset="0"/>
                <a:ea typeface="Calibri"/>
                <a:cs typeface="Calibri"/>
                <a:sym typeface="Calibri"/>
              </a:rPr>
              <a:t>Authorized school personnel designated by the principal</a:t>
            </a:r>
          </a:p>
          <a:p>
            <a:pPr marL="914400" lvl="1" indent="-457200">
              <a:spcBef>
                <a:spcPts val="560"/>
              </a:spcBef>
              <a:buClr>
                <a:schemeClr val="tx1"/>
              </a:buClr>
              <a:buFont typeface="Arial" panose="020B0604020202020204" pitchFamily="34" charset="0"/>
              <a:buChar char="•"/>
            </a:pPr>
            <a:r>
              <a:rPr lang="en-US" sz="2400" dirty="0">
                <a:latin typeface="Californian FB" panose="0207040306080B030204" pitchFamily="18" charset="0"/>
                <a:ea typeface="Calibri"/>
                <a:cs typeface="Calibri"/>
                <a:sym typeface="Calibri"/>
              </a:rPr>
              <a:t>Court paperwork</a:t>
            </a:r>
          </a:p>
          <a:p>
            <a:pPr marL="457200" lvl="1" indent="0">
              <a:spcBef>
                <a:spcPts val="560"/>
              </a:spcBef>
              <a:buClr>
                <a:schemeClr val="tx1"/>
              </a:buClr>
              <a:buNone/>
            </a:pPr>
            <a:endParaRPr lang="en-US" sz="2500" dirty="0">
              <a:latin typeface="Californian FB" panose="0207040306080B030204" pitchFamily="18" charset="0"/>
              <a:ea typeface="Calibri"/>
              <a:cs typeface="Calibri"/>
              <a:sym typeface="Calibri"/>
            </a:endParaRPr>
          </a:p>
          <a:p>
            <a:pPr marL="914400" lvl="1" indent="-457200">
              <a:spcBef>
                <a:spcPts val="560"/>
              </a:spcBef>
              <a:buClr>
                <a:schemeClr val="tx1"/>
              </a:buClr>
              <a:buFont typeface="Arial" panose="020B0604020202020204" pitchFamily="34" charset="0"/>
              <a:buChar char="•"/>
            </a:pPr>
            <a:endParaRPr lang="en-US" sz="2500" dirty="0">
              <a:latin typeface="Californian FB" panose="0207040306080B030204" pitchFamily="18" charset="0"/>
              <a:ea typeface="Calibri"/>
              <a:cs typeface="Calibri"/>
              <a:sym typeface="Calibri"/>
            </a:endParaRPr>
          </a:p>
        </p:txBody>
      </p:sp>
      <p:sp>
        <p:nvSpPr>
          <p:cNvPr id="3" name="TextBox 2"/>
          <p:cNvSpPr txBox="1"/>
          <p:nvPr/>
        </p:nvSpPr>
        <p:spPr>
          <a:xfrm>
            <a:off x="262421" y="5609968"/>
            <a:ext cx="7176347" cy="707886"/>
          </a:xfrm>
          <a:prstGeom prst="rect">
            <a:avLst/>
          </a:prstGeom>
          <a:noFill/>
        </p:spPr>
        <p:txBody>
          <a:bodyPr wrap="square" rtlCol="0">
            <a:spAutoFit/>
          </a:bodyPr>
          <a:lstStyle/>
          <a:p>
            <a:pPr marL="0" lvl="1" algn="ctr"/>
            <a:r>
              <a:rPr lang="en-US" sz="2000" b="1" i="1" dirty="0">
                <a:solidFill>
                  <a:schemeClr val="accent5"/>
                </a:solidFill>
                <a:latin typeface="Californian FB" panose="0207040306080B030204" pitchFamily="18" charset="0"/>
                <a:ea typeface="Calibri"/>
                <a:cs typeface="Calibri"/>
                <a:sym typeface="Calibri"/>
              </a:rPr>
              <a:t>Siblings, grandparents, cousins, other students </a:t>
            </a:r>
            <a:r>
              <a:rPr lang="en-US" sz="2000" b="1" i="1" u="sng" dirty="0">
                <a:solidFill>
                  <a:schemeClr val="accent5"/>
                </a:solidFill>
                <a:latin typeface="Californian FB" panose="0207040306080B030204" pitchFamily="18" charset="0"/>
                <a:ea typeface="Calibri"/>
                <a:cs typeface="Calibri"/>
                <a:sym typeface="Calibri"/>
              </a:rPr>
              <a:t>cannot</a:t>
            </a:r>
            <a:r>
              <a:rPr lang="en-US" sz="2000" b="1" i="1" dirty="0">
                <a:solidFill>
                  <a:schemeClr val="accent5"/>
                </a:solidFill>
                <a:latin typeface="Californian FB" panose="0207040306080B030204" pitchFamily="18" charset="0"/>
                <a:ea typeface="Calibri"/>
                <a:cs typeface="Calibri"/>
                <a:sym typeface="Calibri"/>
              </a:rPr>
              <a:t> provide absence verification. </a:t>
            </a:r>
          </a:p>
        </p:txBody>
      </p:sp>
      <p:sp>
        <p:nvSpPr>
          <p:cNvPr id="5" name="Slide Number Placeholder 4"/>
          <p:cNvSpPr>
            <a:spLocks noGrp="1"/>
          </p:cNvSpPr>
          <p:nvPr>
            <p:ph type="sldNum" sz="quarter" idx="12"/>
          </p:nvPr>
        </p:nvSpPr>
        <p:spPr/>
        <p:txBody>
          <a:bodyPr/>
          <a:lstStyle/>
          <a:p>
            <a:fld id="{29927BEA-0E01-4643-B2DE-F82012A02F29}" type="slidenum">
              <a:rPr lang="en-US" smtClean="0"/>
              <a:t>23</a:t>
            </a:fld>
            <a:endParaRPr lang="en-US"/>
          </a:p>
        </p:txBody>
      </p:sp>
    </p:spTree>
    <p:extLst>
      <p:ext uri="{BB962C8B-B14F-4D97-AF65-F5344CB8AC3E}">
        <p14:creationId xmlns:p14="http://schemas.microsoft.com/office/powerpoint/2010/main" val="43745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SCENARIOS</a:t>
            </a:r>
          </a:p>
        </p:txBody>
      </p:sp>
      <p:pic>
        <p:nvPicPr>
          <p:cNvPr id="18434" name="Picture 2" descr="http://schools.iclipart.com/dodl.php?linklokauth=LzA2Ni9zbWFsbC9iYXRjaF80Mi8wNjZfMzI1ODYuanBnLDE0MTAyOTg2MjksMjA0LjEwOC45Ni4xMDIsMCwwLExMXzAsLDFlZDFhOGEyY2FiMTg1ZGVmMDQ5ZjJkZWU4YzIyZGY0/066_3258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252" b="26947"/>
          <a:stretch/>
        </p:blipFill>
        <p:spPr bwMode="auto">
          <a:xfrm>
            <a:off x="2503359" y="2147133"/>
            <a:ext cx="6912490" cy="36729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24</a:t>
            </a:fld>
            <a:endParaRPr lang="en-US"/>
          </a:p>
        </p:txBody>
      </p:sp>
    </p:spTree>
    <p:extLst>
      <p:ext uri="{BB962C8B-B14F-4D97-AF65-F5344CB8AC3E}">
        <p14:creationId xmlns:p14="http://schemas.microsoft.com/office/powerpoint/2010/main" val="391814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SCENARIOS</a:t>
            </a:r>
          </a:p>
        </p:txBody>
      </p:sp>
      <p:sp>
        <p:nvSpPr>
          <p:cNvPr id="7" name="Rectangle 6"/>
          <p:cNvSpPr/>
          <p:nvPr/>
        </p:nvSpPr>
        <p:spPr>
          <a:xfrm>
            <a:off x="469557" y="2887288"/>
            <a:ext cx="6845643" cy="2631490"/>
          </a:xfrm>
          <a:prstGeom prst="rect">
            <a:avLst/>
          </a:prstGeom>
        </p:spPr>
        <p:txBody>
          <a:bodyPr wrap="square">
            <a:spAutoFit/>
          </a:bodyPr>
          <a:lstStyle/>
          <a:p>
            <a:pPr lvl="0">
              <a:buClr>
                <a:schemeClr val="tx1"/>
              </a:buClr>
              <a:buSzPct val="100000"/>
            </a:pPr>
            <a:r>
              <a:rPr lang="en-US" sz="2600" b="1" dirty="0">
                <a:latin typeface="Californian FB" panose="0207040306080B030204" pitchFamily="18" charset="0"/>
                <a:ea typeface="Calibri"/>
                <a:cs typeface="Calibri"/>
                <a:sym typeface="Calibri"/>
              </a:rPr>
              <a:t>Your child went home from school with a slight fever yesterday.  Throughout the night he was complaining that his body ached.  This morning he still has a fever.</a:t>
            </a:r>
          </a:p>
          <a:p>
            <a:pPr lvl="0">
              <a:buClr>
                <a:schemeClr val="tx1"/>
              </a:buClr>
              <a:buSzPct val="100000"/>
            </a:pPr>
            <a:endParaRPr lang="en-US" sz="900" b="1" dirty="0">
              <a:latin typeface="Californian FB" panose="0207040306080B030204" pitchFamily="18" charset="0"/>
              <a:ea typeface="Calibri"/>
              <a:cs typeface="Calibri"/>
              <a:sym typeface="Calibri"/>
            </a:endParaRPr>
          </a:p>
          <a:p>
            <a:pPr lvl="0">
              <a:buClr>
                <a:schemeClr val="tx1"/>
              </a:buClr>
              <a:buSzPct val="100000"/>
            </a:pPr>
            <a:r>
              <a:rPr lang="en-US" sz="2600" b="1" dirty="0">
                <a:latin typeface="Californian FB" panose="0207040306080B030204" pitchFamily="18" charset="0"/>
                <a:ea typeface="Calibri"/>
                <a:cs typeface="Calibri"/>
                <a:sym typeface="Calibri"/>
              </a:rPr>
              <a:t>Should you send him to school? Why or why not?</a:t>
            </a:r>
          </a:p>
        </p:txBody>
      </p:sp>
      <p:pic>
        <p:nvPicPr>
          <p:cNvPr id="22530" name="Picture 2" descr="http://www.medindia.net/symptoms/images/fever.jpg"/>
          <p:cNvPicPr>
            <a:picLocks noChangeAspect="1" noChangeArrowheads="1"/>
          </p:cNvPicPr>
          <p:nvPr/>
        </p:nvPicPr>
        <p:blipFill rotWithShape="1">
          <a:blip r:embed="rId2">
            <a:extLst>
              <a:ext uri="{28A0092B-C50C-407E-A947-70E740481C1C}">
                <a14:useLocalDpi xmlns:a14="http://schemas.microsoft.com/office/drawing/2010/main"/>
              </a:ext>
            </a:extLst>
          </a:blip>
          <a:srcRect b="8043"/>
          <a:stretch/>
        </p:blipFill>
        <p:spPr bwMode="auto">
          <a:xfrm>
            <a:off x="7451123" y="2733564"/>
            <a:ext cx="4500521" cy="2938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25</a:t>
            </a:fld>
            <a:endParaRPr lang="en-US"/>
          </a:p>
        </p:txBody>
      </p:sp>
    </p:spTree>
    <p:extLst>
      <p:ext uri="{BB962C8B-B14F-4D97-AF65-F5344CB8AC3E}">
        <p14:creationId xmlns:p14="http://schemas.microsoft.com/office/powerpoint/2010/main" val="13797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SCENARIOS</a:t>
            </a:r>
          </a:p>
        </p:txBody>
      </p:sp>
      <p:pic>
        <p:nvPicPr>
          <p:cNvPr id="19460" name="Picture 4" descr="http://www.tamilula.com/uploads/images/2013/08/Teen_girl_cry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765" y="2381807"/>
            <a:ext cx="2921257" cy="3284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60789" y="2514139"/>
            <a:ext cx="7203989" cy="3431709"/>
          </a:xfrm>
          <a:prstGeom prst="rect">
            <a:avLst/>
          </a:prstGeom>
        </p:spPr>
        <p:txBody>
          <a:bodyPr wrap="square">
            <a:spAutoFit/>
          </a:bodyPr>
          <a:lstStyle/>
          <a:p>
            <a:pPr lvl="0">
              <a:buClr>
                <a:schemeClr val="tx1"/>
              </a:buClr>
              <a:buSzPct val="100000"/>
            </a:pPr>
            <a:r>
              <a:rPr lang="en-US" sz="2600" b="1" dirty="0">
                <a:latin typeface="Californian FB" panose="0207040306080B030204" pitchFamily="18" charset="0"/>
                <a:ea typeface="Calibri"/>
                <a:cs typeface="Calibri"/>
                <a:sym typeface="Calibri"/>
              </a:rPr>
              <a:t>Your child was sick over the weekend and was not able to finish an important class project.  This project counts towards a large percentage of her grade. Your child is crying and begs you to allow her to stay home so that she can finish her project.  </a:t>
            </a:r>
          </a:p>
          <a:p>
            <a:pPr lvl="0">
              <a:buClr>
                <a:schemeClr val="tx1"/>
              </a:buClr>
              <a:buSzPct val="100000"/>
            </a:pPr>
            <a:endParaRPr lang="en-US" sz="900" b="1" dirty="0">
              <a:latin typeface="Californian FB" panose="0207040306080B030204" pitchFamily="18" charset="0"/>
              <a:ea typeface="Calibri"/>
              <a:cs typeface="Calibri"/>
              <a:sym typeface="Calibri"/>
            </a:endParaRPr>
          </a:p>
          <a:p>
            <a:pPr lvl="0">
              <a:buClr>
                <a:schemeClr val="tx1"/>
              </a:buClr>
              <a:buSzPct val="100000"/>
            </a:pPr>
            <a:r>
              <a:rPr lang="en-US" sz="2600" b="1" dirty="0">
                <a:latin typeface="Californian FB" panose="0207040306080B030204" pitchFamily="18" charset="0"/>
                <a:ea typeface="Calibri"/>
                <a:cs typeface="Calibri"/>
                <a:sym typeface="Calibri"/>
              </a:rPr>
              <a:t>Should you allow her to stay home? Why or why not?</a:t>
            </a:r>
          </a:p>
        </p:txBody>
      </p:sp>
      <p:sp>
        <p:nvSpPr>
          <p:cNvPr id="2" name="Slide Number Placeholder 1"/>
          <p:cNvSpPr>
            <a:spLocks noGrp="1"/>
          </p:cNvSpPr>
          <p:nvPr>
            <p:ph type="sldNum" sz="quarter" idx="12"/>
          </p:nvPr>
        </p:nvSpPr>
        <p:spPr/>
        <p:txBody>
          <a:bodyPr/>
          <a:lstStyle/>
          <a:p>
            <a:fld id="{29927BEA-0E01-4643-B2DE-F82012A02F29}" type="slidenum">
              <a:rPr lang="en-US" smtClean="0"/>
              <a:t>26</a:t>
            </a:fld>
            <a:endParaRPr lang="en-US"/>
          </a:p>
        </p:txBody>
      </p:sp>
    </p:spTree>
    <p:extLst>
      <p:ext uri="{BB962C8B-B14F-4D97-AF65-F5344CB8AC3E}">
        <p14:creationId xmlns:p14="http://schemas.microsoft.com/office/powerpoint/2010/main" val="19572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SCENARIOS</a:t>
            </a:r>
          </a:p>
        </p:txBody>
      </p:sp>
      <p:sp>
        <p:nvSpPr>
          <p:cNvPr id="7" name="Rectangle 6"/>
          <p:cNvSpPr/>
          <p:nvPr/>
        </p:nvSpPr>
        <p:spPr>
          <a:xfrm>
            <a:off x="4763901" y="2322661"/>
            <a:ext cx="7203989" cy="3293209"/>
          </a:xfrm>
          <a:prstGeom prst="rect">
            <a:avLst/>
          </a:prstGeom>
        </p:spPr>
        <p:txBody>
          <a:bodyPr wrap="square">
            <a:spAutoFit/>
          </a:bodyPr>
          <a:lstStyle/>
          <a:p>
            <a:pPr lvl="0">
              <a:buClr>
                <a:schemeClr val="tx1"/>
              </a:buClr>
              <a:buSzPct val="100000"/>
            </a:pPr>
            <a:r>
              <a:rPr lang="en-US" sz="2600" b="1" dirty="0">
                <a:latin typeface="Californian FB" panose="0207040306080B030204" pitchFamily="18" charset="0"/>
                <a:ea typeface="Calibri"/>
                <a:cs typeface="Calibri"/>
                <a:sym typeface="Calibri"/>
              </a:rPr>
              <a:t>Your child has not seen his grandmother in five years.  She lives in a different country.  This spring, your family will have a chance to take a vacation to visit grandma for a week.  Although school will still be in session, it will be after state testing.</a:t>
            </a:r>
          </a:p>
          <a:p>
            <a:pPr lvl="0">
              <a:buClr>
                <a:schemeClr val="tx1"/>
              </a:buClr>
              <a:buSzPct val="100000"/>
            </a:pPr>
            <a:r>
              <a:rPr lang="en-US" sz="2600" b="1" dirty="0">
                <a:latin typeface="Californian FB" panose="0207040306080B030204" pitchFamily="18" charset="0"/>
                <a:ea typeface="Calibri"/>
                <a:cs typeface="Calibri"/>
                <a:sym typeface="Calibri"/>
              </a:rPr>
              <a:t>Should you take that much deserved vacation? Why or why not?</a:t>
            </a:r>
          </a:p>
        </p:txBody>
      </p:sp>
      <p:pic>
        <p:nvPicPr>
          <p:cNvPr id="2050" name="Picture 2" descr="http://ellemay.files.wordpress.com/2008/11/grandmas-kitchen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050" y="2081883"/>
            <a:ext cx="4411057" cy="44919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27</a:t>
            </a:fld>
            <a:endParaRPr lang="en-US"/>
          </a:p>
        </p:txBody>
      </p:sp>
    </p:spTree>
    <p:extLst>
      <p:ext uri="{BB962C8B-B14F-4D97-AF65-F5344CB8AC3E}">
        <p14:creationId xmlns:p14="http://schemas.microsoft.com/office/powerpoint/2010/main" val="244578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SCENARIOS</a:t>
            </a:r>
          </a:p>
        </p:txBody>
      </p:sp>
      <p:sp>
        <p:nvSpPr>
          <p:cNvPr id="7" name="Rectangle 6"/>
          <p:cNvSpPr/>
          <p:nvPr/>
        </p:nvSpPr>
        <p:spPr>
          <a:xfrm>
            <a:off x="481912" y="2284891"/>
            <a:ext cx="6685007" cy="3831818"/>
          </a:xfrm>
          <a:prstGeom prst="rect">
            <a:avLst/>
          </a:prstGeom>
        </p:spPr>
        <p:txBody>
          <a:bodyPr wrap="square">
            <a:spAutoFit/>
          </a:bodyPr>
          <a:lstStyle/>
          <a:p>
            <a:pPr lvl="0">
              <a:buClr>
                <a:schemeClr val="tx1"/>
              </a:buClr>
              <a:buSzPct val="100000"/>
            </a:pPr>
            <a:r>
              <a:rPr lang="en-US" sz="2600" dirty="0">
                <a:latin typeface="Times New Roman" panose="02020603050405020304" pitchFamily="18" charset="0"/>
                <a:ea typeface="Calibri"/>
                <a:cs typeface="Times New Roman" panose="02020603050405020304" pitchFamily="18" charset="0"/>
                <a:sym typeface="Calibri"/>
              </a:rPr>
              <a:t>Your child has a physical fitness test today.  He knows that he will be asked to do 20 push-ups.  During the last physical test he was only able to do 11 and his classmates made fun of him.  He felt humiliated.  He does not want to feel like that ever again.   He assures you that missing the test will not affect his Physical Education grade.</a:t>
            </a:r>
          </a:p>
          <a:p>
            <a:pPr lvl="0">
              <a:buClr>
                <a:schemeClr val="tx1"/>
              </a:buClr>
              <a:buSzPct val="100000"/>
            </a:pPr>
            <a:endParaRPr lang="en-US" sz="900" dirty="0">
              <a:latin typeface="Times New Roman" panose="02020603050405020304" pitchFamily="18" charset="0"/>
              <a:ea typeface="Calibri"/>
              <a:cs typeface="Times New Roman" panose="02020603050405020304" pitchFamily="18" charset="0"/>
              <a:sym typeface="Calibri"/>
            </a:endParaRPr>
          </a:p>
          <a:p>
            <a:pPr lvl="0">
              <a:buClr>
                <a:schemeClr val="tx1"/>
              </a:buClr>
              <a:buSzPct val="100000"/>
            </a:pPr>
            <a:r>
              <a:rPr lang="en-US" sz="2600" dirty="0">
                <a:latin typeface="Times New Roman" panose="02020603050405020304" pitchFamily="18" charset="0"/>
                <a:ea typeface="Calibri"/>
                <a:cs typeface="Times New Roman" panose="02020603050405020304" pitchFamily="18" charset="0"/>
                <a:sym typeface="Calibri"/>
              </a:rPr>
              <a:t>Should you allow him to stay home? Why or why not?</a:t>
            </a:r>
          </a:p>
        </p:txBody>
      </p:sp>
      <p:pic>
        <p:nvPicPr>
          <p:cNvPr id="3074" name="Picture 2" descr="http://bloximages.chicago2.vip.townnews.com/globegazette.com/content/tncms/assets/v3/editorial/d/86/d865f9b4-9c6b-11e1-a106-0019bb2963f4/4faebf671b695.preview-6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6918" y="2353579"/>
            <a:ext cx="4688445" cy="37631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28</a:t>
            </a:fld>
            <a:endParaRPr lang="en-US"/>
          </a:p>
        </p:txBody>
      </p:sp>
    </p:spTree>
    <p:extLst>
      <p:ext uri="{BB962C8B-B14F-4D97-AF65-F5344CB8AC3E}">
        <p14:creationId xmlns:p14="http://schemas.microsoft.com/office/powerpoint/2010/main" val="26711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5"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TRUANCY</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22958" r="19706" b="53020"/>
          <a:stretch/>
        </p:blipFill>
        <p:spPr bwMode="auto">
          <a:xfrm>
            <a:off x="4408210" y="1894701"/>
            <a:ext cx="3305306" cy="3097427"/>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692876" y="5195321"/>
            <a:ext cx="9020432" cy="1477328"/>
          </a:xfrm>
          <a:prstGeom prst="rect">
            <a:avLst/>
          </a:prstGeom>
          <a:noFill/>
        </p:spPr>
        <p:txBody>
          <a:bodyPr wrap="square" rtlCol="0">
            <a:spAutoFit/>
          </a:bodyPr>
          <a:lstStyle/>
          <a:p>
            <a:pPr algn="ctr"/>
            <a:r>
              <a:rPr lang="en-US" sz="3000" b="1" dirty="0">
                <a:latin typeface="Mongolian Baiti" panose="03000500000000000000" pitchFamily="66" charset="0"/>
                <a:cs typeface="Mongolian Baiti" panose="03000500000000000000" pitchFamily="66" charset="0"/>
              </a:rPr>
              <a:t>Students who skip classes are not only breaking the law but most importantly, THEY ARE LIMITING THEIR FUTURE.</a:t>
            </a:r>
          </a:p>
        </p:txBody>
      </p:sp>
      <p:sp>
        <p:nvSpPr>
          <p:cNvPr id="3" name="Slide Number Placeholder 2"/>
          <p:cNvSpPr>
            <a:spLocks noGrp="1"/>
          </p:cNvSpPr>
          <p:nvPr>
            <p:ph type="sldNum" sz="quarter" idx="12"/>
          </p:nvPr>
        </p:nvSpPr>
        <p:spPr/>
        <p:txBody>
          <a:bodyPr/>
          <a:lstStyle/>
          <a:p>
            <a:fld id="{29927BEA-0E01-4643-B2DE-F82012A02F29}" type="slidenum">
              <a:rPr lang="en-US" smtClean="0"/>
              <a:t>29</a:t>
            </a:fld>
            <a:endParaRPr lang="en-US"/>
          </a:p>
        </p:txBody>
      </p:sp>
    </p:spTree>
    <p:extLst>
      <p:ext uri="{BB962C8B-B14F-4D97-AF65-F5344CB8AC3E}">
        <p14:creationId xmlns:p14="http://schemas.microsoft.com/office/powerpoint/2010/main" val="63104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040237" y="4609068"/>
            <a:ext cx="1911997" cy="205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OBJECTIVES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the importance and benefits of regular school attendance </a:t>
            </a:r>
          </a:p>
          <a:p>
            <a:pPr marL="228600" indent="-228600">
              <a:spcBef>
                <a:spcPts val="0"/>
              </a:spcBef>
              <a:buClr>
                <a:schemeClr val="tx1"/>
              </a:buClr>
              <a:buFont typeface="+mj-lt"/>
              <a:buAutoNum type="arabicPeriod"/>
            </a:pPr>
            <a:endParaRPr lang="en-US"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Discuss the reasons students miss school</a:t>
            </a:r>
          </a:p>
          <a:p>
            <a:pPr marL="228600" indent="-228600">
              <a:spcBef>
                <a:spcPts val="0"/>
              </a:spcBef>
              <a:buClr>
                <a:schemeClr val="tx1"/>
              </a:buClr>
              <a:buFont typeface="+mj-lt"/>
              <a:buAutoNum type="arabicPeriod"/>
            </a:pPr>
            <a:endParaRPr lang="en-US"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excused absences, truancy, and the effects of chronic absences</a:t>
            </a:r>
          </a:p>
          <a:p>
            <a:pPr>
              <a:spcBef>
                <a:spcPts val="720"/>
              </a:spcBef>
              <a:buClr>
                <a:schemeClr val="tx1"/>
              </a:buClr>
              <a:buFont typeface="+mj-lt"/>
              <a:buAutoNum type="arabicPeriod"/>
            </a:pPr>
            <a:endParaRPr lang="en-US"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Review ways in which schools and parents can support each other</a:t>
            </a: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Make a recommendation to the School Site Council </a:t>
            </a: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n-US"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n-US"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a:t>
            </a:fld>
            <a:endParaRPr lang="en-US" dirty="0"/>
          </a:p>
        </p:txBody>
      </p:sp>
    </p:spTree>
    <p:extLst>
      <p:ext uri="{BB962C8B-B14F-4D97-AF65-F5344CB8AC3E}">
        <p14:creationId xmlns:p14="http://schemas.microsoft.com/office/powerpoint/2010/main" val="315997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40237" y="5492060"/>
            <a:ext cx="1884033" cy="122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512805"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TRUANCY</a:t>
            </a:r>
          </a:p>
        </p:txBody>
      </p:sp>
      <p:sp>
        <p:nvSpPr>
          <p:cNvPr id="7" name="Shape 496"/>
          <p:cNvSpPr txBox="1">
            <a:spLocks/>
          </p:cNvSpPr>
          <p:nvPr/>
        </p:nvSpPr>
        <p:spPr>
          <a:xfrm>
            <a:off x="552165" y="1870808"/>
            <a:ext cx="10563953" cy="4307570"/>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342900" lvl="0" indent="-342900" algn="ctr">
              <a:lnSpc>
                <a:spcPct val="75000"/>
              </a:lnSpc>
              <a:spcBef>
                <a:spcPts val="0"/>
              </a:spcBef>
              <a:buClr>
                <a:schemeClr val="dk1"/>
              </a:buClr>
              <a:buSzPct val="25000"/>
              <a:buNone/>
            </a:pPr>
            <a:r>
              <a:rPr lang="en-US" sz="2800" b="1" dirty="0">
                <a:latin typeface="Arial Black" panose="020B0A04020102020204" pitchFamily="34" charset="0"/>
                <a:ea typeface="Calibri"/>
                <a:cs typeface="Calibri"/>
                <a:sym typeface="Calibri"/>
              </a:rPr>
              <a:t>CALIFORNIA EDUCATION CODE SECTION 48260 </a:t>
            </a:r>
          </a:p>
          <a:p>
            <a:pPr marL="342900" lvl="0" indent="-342900">
              <a:lnSpc>
                <a:spcPct val="75000"/>
              </a:lnSpc>
              <a:spcBef>
                <a:spcPts val="0"/>
              </a:spcBef>
              <a:buClr>
                <a:schemeClr val="dk1"/>
              </a:buClr>
              <a:buSzPct val="25000"/>
              <a:buNone/>
            </a:pPr>
            <a:endParaRPr lang="en-US" sz="1600" b="1" dirty="0">
              <a:latin typeface="Californian FB" panose="0207040306080B030204" pitchFamily="18" charset="0"/>
              <a:ea typeface="Calibri"/>
              <a:cs typeface="Calibri"/>
              <a:sym typeface="Calibri"/>
            </a:endParaRPr>
          </a:p>
          <a:p>
            <a:pPr marL="0" lvl="0" indent="0">
              <a:lnSpc>
                <a:spcPct val="100000"/>
              </a:lnSpc>
              <a:spcBef>
                <a:spcPts val="0"/>
              </a:spcBef>
              <a:buClr>
                <a:schemeClr val="tx1"/>
              </a:buClr>
              <a:buSzPct val="25000"/>
              <a:buNone/>
            </a:pPr>
            <a:r>
              <a:rPr lang="en-US" sz="2800" b="1" dirty="0">
                <a:latin typeface="Californian FB" panose="0207040306080B030204" pitchFamily="18" charset="0"/>
                <a:ea typeface="Calibri"/>
                <a:cs typeface="Calibri"/>
                <a:sym typeface="Calibri"/>
              </a:rPr>
              <a:t>Definition of Truancy:</a:t>
            </a:r>
            <a:endParaRPr lang="en-US" sz="1200" b="1" dirty="0">
              <a:latin typeface="Californian FB" panose="0207040306080B030204" pitchFamily="18" charset="0"/>
              <a:ea typeface="Calibri"/>
              <a:cs typeface="Calibri"/>
              <a:sym typeface="Calibri"/>
            </a:endParaRPr>
          </a:p>
          <a:p>
            <a:pPr marL="0" lvl="0" indent="0">
              <a:lnSpc>
                <a:spcPct val="100000"/>
              </a:lnSpc>
              <a:spcBef>
                <a:spcPts val="600"/>
              </a:spcBef>
              <a:buClr>
                <a:schemeClr val="tx1"/>
              </a:buClr>
              <a:buSzPct val="25000"/>
              <a:buNone/>
            </a:pPr>
            <a:r>
              <a:rPr lang="en-US" sz="2800" b="1" dirty="0">
                <a:latin typeface="Californian FB" panose="0207040306080B030204" pitchFamily="18" charset="0"/>
                <a:ea typeface="Calibri"/>
                <a:cs typeface="Calibri"/>
                <a:sym typeface="Calibri"/>
              </a:rPr>
              <a:t>An absence from school without a valid excuse, three full days in one school year, or tardy or absent for more than any 30-minute period during the school day without a valid excuse on three occasions in one school year, or any combination thereof.</a:t>
            </a:r>
          </a:p>
          <a:p>
            <a:pPr marL="0" lvl="0" indent="0">
              <a:lnSpc>
                <a:spcPct val="100000"/>
              </a:lnSpc>
              <a:spcBef>
                <a:spcPts val="600"/>
              </a:spcBef>
              <a:buClr>
                <a:schemeClr val="tx1"/>
              </a:buClr>
              <a:buSzPct val="25000"/>
              <a:buNone/>
            </a:pPr>
            <a:endParaRPr lang="en-US" sz="2800" b="1" dirty="0">
              <a:latin typeface="Californian FB" panose="0207040306080B030204" pitchFamily="18" charset="0"/>
              <a:ea typeface="Calibri"/>
              <a:cs typeface="Calibri"/>
              <a:sym typeface="Calibri"/>
            </a:endParaRPr>
          </a:p>
          <a:p>
            <a:pPr marL="0" indent="0" algn="ctr">
              <a:lnSpc>
                <a:spcPct val="100000"/>
              </a:lnSpc>
              <a:spcBef>
                <a:spcPts val="600"/>
              </a:spcBef>
              <a:buClr>
                <a:schemeClr val="tx1"/>
              </a:buClr>
              <a:buSzPct val="25000"/>
              <a:buNone/>
            </a:pPr>
            <a:r>
              <a:rPr lang="en-US" b="1" i="1" dirty="0">
                <a:solidFill>
                  <a:srgbClr val="FF0000"/>
                </a:solidFill>
                <a:latin typeface="Californian FB" panose="0207040306080B030204" pitchFamily="18" charset="0"/>
                <a:ea typeface="Calibri"/>
                <a:cs typeface="Calibri"/>
                <a:sym typeface="Calibri"/>
              </a:rPr>
              <a:t>School districts are mandated to notify a pupil’s parent/guardian upon a pupil’s initial classification as a truant. </a:t>
            </a:r>
          </a:p>
          <a:p>
            <a:pPr marL="0" lvl="0" indent="0">
              <a:lnSpc>
                <a:spcPct val="100000"/>
              </a:lnSpc>
              <a:spcBef>
                <a:spcPts val="600"/>
              </a:spcBef>
              <a:buClr>
                <a:schemeClr val="tx1"/>
              </a:buClr>
              <a:buSzPct val="25000"/>
              <a:buNone/>
            </a:pPr>
            <a:endParaRPr lang="en-US" sz="2800" b="1" dirty="0">
              <a:latin typeface="Californian FB" panose="0207040306080B030204" pitchFamily="18" charset="0"/>
              <a:ea typeface="Calibri"/>
              <a:cs typeface="Calibri"/>
              <a:sym typeface="Calibri"/>
            </a:endParaRPr>
          </a:p>
          <a:p>
            <a:pPr marL="0" lvl="0" indent="0">
              <a:lnSpc>
                <a:spcPct val="75000"/>
              </a:lnSpc>
              <a:spcBef>
                <a:spcPts val="0"/>
              </a:spcBef>
              <a:buClr>
                <a:schemeClr val="tx1"/>
              </a:buClr>
              <a:buSzPct val="25000"/>
              <a:buNone/>
            </a:pPr>
            <a:endParaRPr lang="en-US" sz="1050"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30</a:t>
            </a:fld>
            <a:endParaRPr lang="en-US"/>
          </a:p>
        </p:txBody>
      </p:sp>
    </p:spTree>
    <p:extLst>
      <p:ext uri="{BB962C8B-B14F-4D97-AF65-F5344CB8AC3E}">
        <p14:creationId xmlns:p14="http://schemas.microsoft.com/office/powerpoint/2010/main" val="15367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3378"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CHRONIC ABSENCES</a:t>
            </a:r>
          </a:p>
        </p:txBody>
      </p:sp>
      <p:sp>
        <p:nvSpPr>
          <p:cNvPr id="7" name="Shape 496"/>
          <p:cNvSpPr txBox="1">
            <a:spLocks/>
          </p:cNvSpPr>
          <p:nvPr/>
        </p:nvSpPr>
        <p:spPr>
          <a:xfrm>
            <a:off x="444842" y="2036480"/>
            <a:ext cx="6141309" cy="2350168"/>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342900" lvl="0" indent="-342900">
              <a:spcBef>
                <a:spcPts val="0"/>
              </a:spcBef>
              <a:buClr>
                <a:schemeClr val="tx1"/>
              </a:buClr>
              <a:buFont typeface="Calibri"/>
              <a:buChar char="•"/>
            </a:pPr>
            <a:r>
              <a:rPr lang="en-US" sz="2600" b="1" dirty="0">
                <a:latin typeface="Californian FB" panose="0207040306080B030204" pitchFamily="18" charset="0"/>
                <a:ea typeface="Calibri"/>
                <a:cs typeface="Calibri"/>
                <a:sym typeface="Calibri"/>
              </a:rPr>
              <a:t>Chronic Absence means missing about 18 school days, regardless of the reason (excused or unexcused).</a:t>
            </a:r>
          </a:p>
          <a:p>
            <a:pPr marL="0" lvl="0" indent="0">
              <a:spcBef>
                <a:spcPts val="0"/>
              </a:spcBef>
              <a:buClr>
                <a:schemeClr val="tx1"/>
              </a:buClr>
              <a:buNone/>
            </a:pPr>
            <a:endParaRPr lang="en-US" sz="2600" b="1" dirty="0">
              <a:latin typeface="Californian FB" panose="0207040306080B030204" pitchFamily="18" charset="0"/>
              <a:ea typeface="Calibri"/>
              <a:cs typeface="Calibri"/>
              <a:sym typeface="Calibri"/>
            </a:endParaRPr>
          </a:p>
          <a:p>
            <a:pPr marL="342900" lvl="0" indent="-342900">
              <a:spcBef>
                <a:spcPts val="0"/>
              </a:spcBef>
              <a:buClr>
                <a:schemeClr val="tx1"/>
              </a:buClr>
              <a:buFont typeface="Calibri"/>
              <a:buChar char="•"/>
            </a:pPr>
            <a:r>
              <a:rPr lang="en-US" sz="2600" b="1" dirty="0">
                <a:latin typeface="Californian FB" panose="0207040306080B030204" pitchFamily="18" charset="0"/>
                <a:ea typeface="Calibri"/>
                <a:cs typeface="Calibri"/>
                <a:sym typeface="Calibri"/>
              </a:rPr>
              <a:t>In the LAUSD, 1 out of every 5 kindergarten and first grade students are chronically absent. Nationally, this number is about half (1 in 10).</a:t>
            </a:r>
          </a:p>
          <a:p>
            <a:pPr marL="685800" indent="-457200">
              <a:spcBef>
                <a:spcPts val="720"/>
              </a:spcBef>
              <a:buClr>
                <a:schemeClr val="tx1"/>
              </a:buClr>
            </a:pPr>
            <a:endParaRPr lang="en-US" sz="500" b="1" dirty="0">
              <a:latin typeface="Californian FB" panose="0207040306080B030204" pitchFamily="18" charset="0"/>
              <a:ea typeface="Calibri"/>
              <a:cs typeface="Calibri"/>
              <a:sym typeface="Calibri"/>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3901" y="2575533"/>
            <a:ext cx="5178011" cy="307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29927BEA-0E01-4643-B2DE-F82012A02F29}" type="slidenum">
              <a:rPr lang="en-US" smtClean="0"/>
              <a:t>31</a:t>
            </a:fld>
            <a:endParaRPr lang="en-US"/>
          </a:p>
        </p:txBody>
      </p:sp>
    </p:spTree>
    <p:extLst>
      <p:ext uri="{BB962C8B-B14F-4D97-AF65-F5344CB8AC3E}">
        <p14:creationId xmlns:p14="http://schemas.microsoft.com/office/powerpoint/2010/main" val="23388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96"/>
          <p:cNvSpPr txBox="1">
            <a:spLocks/>
          </p:cNvSpPr>
          <p:nvPr/>
        </p:nvSpPr>
        <p:spPr>
          <a:xfrm>
            <a:off x="897923" y="3713864"/>
            <a:ext cx="4020066" cy="2167951"/>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a:lnSpc>
                <a:spcPct val="100000"/>
              </a:lnSpc>
              <a:spcBef>
                <a:spcPts val="0"/>
              </a:spcBef>
            </a:pPr>
            <a:r>
              <a:rPr lang="en-US" sz="2800" b="1" dirty="0">
                <a:latin typeface="Californian FB" panose="0207040306080B030204" pitchFamily="18" charset="0"/>
              </a:rPr>
              <a:t>auto theft</a:t>
            </a:r>
          </a:p>
          <a:p>
            <a:pPr>
              <a:lnSpc>
                <a:spcPct val="100000"/>
              </a:lnSpc>
              <a:spcBef>
                <a:spcPts val="0"/>
              </a:spcBef>
            </a:pPr>
            <a:r>
              <a:rPr lang="en-US" sz="2800" b="1" dirty="0">
                <a:latin typeface="Californian FB" panose="0207040306080B030204" pitchFamily="18" charset="0"/>
              </a:rPr>
              <a:t>burglary</a:t>
            </a:r>
          </a:p>
          <a:p>
            <a:pPr>
              <a:lnSpc>
                <a:spcPct val="100000"/>
              </a:lnSpc>
              <a:spcBef>
                <a:spcPts val="0"/>
              </a:spcBef>
            </a:pPr>
            <a:r>
              <a:rPr lang="en-US" sz="2800" b="1" dirty="0">
                <a:latin typeface="Californian FB" panose="0207040306080B030204" pitchFamily="18" charset="0"/>
              </a:rPr>
              <a:t>vandalism</a:t>
            </a:r>
          </a:p>
          <a:p>
            <a:pPr>
              <a:lnSpc>
                <a:spcPct val="100000"/>
              </a:lnSpc>
              <a:spcBef>
                <a:spcPts val="0"/>
              </a:spcBef>
            </a:pPr>
            <a:r>
              <a:rPr lang="en-US" sz="2800" b="1" dirty="0">
                <a:latin typeface="Californian FB" panose="0207040306080B030204" pitchFamily="18" charset="0"/>
              </a:rPr>
              <a:t>shoplifting</a:t>
            </a:r>
          </a:p>
          <a:p>
            <a:pPr>
              <a:lnSpc>
                <a:spcPct val="100000"/>
              </a:lnSpc>
              <a:spcBef>
                <a:spcPts val="0"/>
              </a:spcBef>
            </a:pPr>
            <a:r>
              <a:rPr lang="en-US" sz="2800" b="1" dirty="0">
                <a:latin typeface="Californian FB" panose="0207040306080B030204" pitchFamily="18" charset="0"/>
              </a:rPr>
              <a:t>serious assault  </a:t>
            </a:r>
            <a:endParaRPr lang="en-US" sz="2800" dirty="0">
              <a:latin typeface="Californian FB" panose="0207040306080B030204" pitchFamily="18" charset="0"/>
            </a:endParaRPr>
          </a:p>
          <a:p>
            <a:pPr marL="0" lvl="0" indent="0">
              <a:lnSpc>
                <a:spcPct val="75000"/>
              </a:lnSpc>
              <a:spcBef>
                <a:spcPts val="600"/>
              </a:spcBef>
              <a:buClr>
                <a:schemeClr val="tx1"/>
              </a:buClr>
              <a:buSzPct val="25000"/>
              <a:buNone/>
            </a:pPr>
            <a:endParaRPr lang="en-US" sz="2800" dirty="0">
              <a:latin typeface="Californian FB" panose="0207040306080B030204" pitchFamily="18" charset="0"/>
              <a:ea typeface="Calibri"/>
              <a:cs typeface="Calibri"/>
              <a:sym typeface="Calibri"/>
            </a:endParaRPr>
          </a:p>
          <a:p>
            <a:pPr marL="0" lvl="0" indent="0">
              <a:lnSpc>
                <a:spcPct val="75000"/>
              </a:lnSpc>
              <a:spcBef>
                <a:spcPts val="0"/>
              </a:spcBef>
              <a:buClr>
                <a:schemeClr val="tx1"/>
              </a:buClr>
              <a:buSzPct val="25000"/>
              <a:buNone/>
            </a:pPr>
            <a:endParaRPr lang="en-US" sz="1050" dirty="0">
              <a:latin typeface="Californian FB" panose="0207040306080B030204" pitchFamily="18" charset="0"/>
              <a:ea typeface="Calibri"/>
              <a:cs typeface="Calibri"/>
              <a:sym typeface="Calibri"/>
            </a:endParaRPr>
          </a:p>
        </p:txBody>
      </p:sp>
      <p:sp>
        <p:nvSpPr>
          <p:cNvPr id="6" name="Shape 496"/>
          <p:cNvSpPr txBox="1">
            <a:spLocks/>
          </p:cNvSpPr>
          <p:nvPr/>
        </p:nvSpPr>
        <p:spPr>
          <a:xfrm>
            <a:off x="263612" y="1921199"/>
            <a:ext cx="8299620" cy="826325"/>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buNone/>
            </a:pPr>
            <a:r>
              <a:rPr lang="en-US" b="1" dirty="0">
                <a:latin typeface="Californian FB" panose="0207040306080B030204" pitchFamily="18" charset="0"/>
              </a:rPr>
              <a:t>The Los Angeles County Office of Education identifies truancy as the most powerful predictor of delinquency. Police departments across the nation report that many students not in school during regular hours are committing crimes, including: </a:t>
            </a:r>
            <a:endParaRPr lang="en-US" b="1" dirty="0">
              <a:latin typeface="Californian FB" panose="0207040306080B030204" pitchFamily="18" charset="0"/>
              <a:ea typeface="Calibri"/>
              <a:cs typeface="Calibri"/>
              <a:sym typeface="Calibri"/>
            </a:endParaRPr>
          </a:p>
          <a:p>
            <a:pPr marL="0" lvl="0" indent="0">
              <a:lnSpc>
                <a:spcPct val="75000"/>
              </a:lnSpc>
              <a:spcBef>
                <a:spcPts val="0"/>
              </a:spcBef>
              <a:buClr>
                <a:schemeClr val="tx1"/>
              </a:buClr>
              <a:buSzPct val="25000"/>
              <a:buNone/>
            </a:pPr>
            <a:endParaRPr lang="en-US" sz="1050" dirty="0">
              <a:latin typeface="Californian FB" panose="0207040306080B030204" pitchFamily="18" charset="0"/>
              <a:ea typeface="Calibri"/>
              <a:cs typeface="Calibri"/>
              <a:sym typeface="Calibri"/>
            </a:endParaRPr>
          </a:p>
        </p:txBody>
      </p:sp>
      <p:sp>
        <p:nvSpPr>
          <p:cNvPr id="10" name="Shape 496"/>
          <p:cNvSpPr txBox="1">
            <a:spLocks/>
          </p:cNvSpPr>
          <p:nvPr/>
        </p:nvSpPr>
        <p:spPr>
          <a:xfrm>
            <a:off x="897923" y="6214647"/>
            <a:ext cx="10536194" cy="547509"/>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Adapted from </a:t>
            </a:r>
            <a:r>
              <a:rPr lang="en-US" sz="1600" b="1" i="1" dirty="0">
                <a:latin typeface="Californian FB" panose="0207040306080B030204" pitchFamily="18" charset="0"/>
                <a:sym typeface="Calibri"/>
              </a:rPr>
              <a:t>Parents’ Guide to Truancy</a:t>
            </a:r>
            <a:r>
              <a:rPr lang="en-US" i="1" dirty="0">
                <a:latin typeface="Californian FB" panose="0207040306080B030204" pitchFamily="18" charset="0"/>
                <a:sym typeface="Calibri"/>
              </a:rPr>
              <a:t>.</a:t>
            </a:r>
            <a:endParaRPr lang="en-US" sz="1050" i="1" dirty="0">
              <a:latin typeface="Californian FB" panose="0207040306080B030204" pitchFamily="18" charset="0"/>
              <a:ea typeface="Calibri"/>
              <a:cs typeface="Calibri"/>
              <a:sym typeface="Calibri"/>
            </a:endParaRPr>
          </a:p>
        </p:txBody>
      </p:sp>
      <p:pic>
        <p:nvPicPr>
          <p:cNvPr id="23556" name="Picture 4" descr="http://schools.iclipart.com/dodl.php?linklokauth=LzA0Ny9zbWFsbC9iYXRjaF8xMS9NT04xNTMwODAuanBnLDE0MTAzMDY0MTksMjA0LjEwOC45Ni4xMDIsMCwwLExMXzAsLGJhODcwZjNhY2Y3ZTU3ODkwY2Y0NWY4MjZiMzI2MjI1/MON1530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63232" y="1858452"/>
            <a:ext cx="3373396" cy="482181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2"/>
          <p:cNvSpPr>
            <a:spLocks noGrp="1"/>
          </p:cNvSpPr>
          <p:nvPr>
            <p:ph type="title"/>
          </p:nvPr>
        </p:nvSpPr>
        <p:spPr>
          <a:xfrm>
            <a:off x="512805" y="310216"/>
            <a:ext cx="10114006" cy="1008247"/>
          </a:xfrm>
        </p:spPr>
        <p:txBody>
          <a:bodyPr>
            <a:normAutofit/>
          </a:bodyPr>
          <a:lstStyle/>
          <a:p>
            <a:r>
              <a:rPr lang="en-US" sz="3600" dirty="0">
                <a:latin typeface="Times New Roman" panose="02020603050405020304" pitchFamily="18" charset="0"/>
                <a:cs typeface="Times New Roman" panose="02020603050405020304" pitchFamily="18" charset="0"/>
              </a:rPr>
              <a:t>CRIMINAL CONSEQUENCES</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32</a:t>
            </a:fld>
            <a:endParaRPr lang="en-US"/>
          </a:p>
        </p:txBody>
      </p:sp>
    </p:spTree>
    <p:extLst>
      <p:ext uri="{BB962C8B-B14F-4D97-AF65-F5344CB8AC3E}">
        <p14:creationId xmlns:p14="http://schemas.microsoft.com/office/powerpoint/2010/main" val="117896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9490" y="274638"/>
            <a:ext cx="12044909" cy="1020762"/>
          </a:xfrm>
        </p:spPr>
        <p:txBody>
          <a:bodyPr>
            <a:noAutofit/>
          </a:bodyPr>
          <a:lstStyle/>
          <a:p>
            <a:r>
              <a:rPr lang="en-US" sz="3600" dirty="0">
                <a:latin typeface="Times New Roman" panose="02020603050405020304" pitchFamily="18" charset="0"/>
                <a:cs typeface="Times New Roman" panose="02020603050405020304" pitchFamily="18" charset="0"/>
              </a:rPr>
              <a:t>EDUCATIONAL CONSEQUENCES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016" y="2774038"/>
            <a:ext cx="3612292" cy="259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496"/>
          <p:cNvSpPr txBox="1">
            <a:spLocks/>
          </p:cNvSpPr>
          <p:nvPr/>
        </p:nvSpPr>
        <p:spPr>
          <a:xfrm>
            <a:off x="3855308" y="2297638"/>
            <a:ext cx="8204886" cy="3544827"/>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342900" lvl="0" indent="-342900">
              <a:lnSpc>
                <a:spcPct val="100000"/>
              </a:lnSpc>
              <a:spcBef>
                <a:spcPts val="0"/>
              </a:spcBef>
              <a:buClr>
                <a:schemeClr val="tx1"/>
              </a:buClr>
              <a:buFont typeface="Calibri"/>
              <a:buChar char="•"/>
            </a:pPr>
            <a:r>
              <a:rPr lang="en-US" b="1" dirty="0">
                <a:latin typeface="Californian FB" panose="0207040306080B030204" pitchFamily="18" charset="0"/>
                <a:sym typeface="Calibri"/>
              </a:rPr>
              <a:t>Students who are absent for any period of time will miss core instruction and will fall behind their peers in the classroom</a:t>
            </a:r>
          </a:p>
          <a:p>
            <a:pPr marL="0" lvl="0" indent="0">
              <a:lnSpc>
                <a:spcPct val="100000"/>
              </a:lnSpc>
              <a:spcBef>
                <a:spcPts val="0"/>
              </a:spcBef>
              <a:buClr>
                <a:schemeClr val="tx1"/>
              </a:buClr>
              <a:buNone/>
            </a:pPr>
            <a:endParaRPr lang="en-US" sz="1000" b="1" dirty="0">
              <a:latin typeface="Californian FB" panose="0207040306080B030204" pitchFamily="18" charset="0"/>
              <a:ea typeface="Calibri"/>
              <a:cs typeface="Calibri"/>
              <a:sym typeface="Calibri"/>
            </a:endParaRPr>
          </a:p>
          <a:p>
            <a:pPr marL="342900" lvl="0" indent="-342900">
              <a:lnSpc>
                <a:spcPct val="100000"/>
              </a:lnSpc>
              <a:spcBef>
                <a:spcPts val="0"/>
              </a:spcBef>
              <a:buClr>
                <a:schemeClr val="tx1"/>
              </a:buClr>
              <a:buFont typeface="Calibri"/>
              <a:buChar char="•"/>
            </a:pPr>
            <a:r>
              <a:rPr lang="en-US" b="1" dirty="0">
                <a:latin typeface="Californian FB" panose="0207040306080B030204" pitchFamily="18" charset="0"/>
                <a:ea typeface="Calibri"/>
                <a:cs typeface="Calibri"/>
                <a:sym typeface="Calibri"/>
              </a:rPr>
              <a:t>Chronic absence in any grade puts students at-risk for failing grades </a:t>
            </a:r>
          </a:p>
          <a:p>
            <a:pPr marL="0" lvl="0" indent="0">
              <a:lnSpc>
                <a:spcPct val="100000"/>
              </a:lnSpc>
              <a:spcBef>
                <a:spcPts val="0"/>
              </a:spcBef>
              <a:buClr>
                <a:schemeClr val="tx1"/>
              </a:buClr>
              <a:buNone/>
            </a:pPr>
            <a:endParaRPr lang="en-US" sz="1000" b="1" dirty="0">
              <a:latin typeface="Californian FB" panose="0207040306080B030204" pitchFamily="18" charset="0"/>
              <a:ea typeface="Calibri"/>
              <a:cs typeface="Calibri"/>
              <a:sym typeface="Calibri"/>
            </a:endParaRPr>
          </a:p>
          <a:p>
            <a:pPr marL="0" lvl="0" indent="0">
              <a:lnSpc>
                <a:spcPct val="100000"/>
              </a:lnSpc>
              <a:spcBef>
                <a:spcPts val="0"/>
              </a:spcBef>
              <a:buClr>
                <a:schemeClr val="tx1"/>
              </a:buClr>
              <a:buNone/>
            </a:pPr>
            <a:endParaRPr lang="en-US" sz="800" b="1" dirty="0">
              <a:latin typeface="Californian FB" panose="0207040306080B030204" pitchFamily="18" charset="0"/>
              <a:ea typeface="Calibri"/>
              <a:cs typeface="Calibri"/>
              <a:sym typeface="Calibri"/>
            </a:endParaRPr>
          </a:p>
          <a:p>
            <a:pPr marL="342900" lvl="0" indent="-342900">
              <a:lnSpc>
                <a:spcPct val="100000"/>
              </a:lnSpc>
              <a:spcBef>
                <a:spcPts val="0"/>
              </a:spcBef>
              <a:buClr>
                <a:schemeClr val="tx1"/>
              </a:buClr>
              <a:buFont typeface="Calibri"/>
              <a:buChar char="•"/>
            </a:pPr>
            <a:r>
              <a:rPr lang="en-US" b="1" dirty="0">
                <a:latin typeface="Californian FB" panose="0207040306080B030204" pitchFamily="18" charset="0"/>
              </a:rPr>
              <a:t>Struggling in school leads to low self-esteem and increases the likelihood that students will drop out of school</a:t>
            </a:r>
          </a:p>
          <a:p>
            <a:pPr marL="0" lvl="0" indent="0">
              <a:lnSpc>
                <a:spcPct val="100000"/>
              </a:lnSpc>
              <a:spcBef>
                <a:spcPts val="0"/>
              </a:spcBef>
              <a:buClr>
                <a:schemeClr val="tx1"/>
              </a:buClr>
              <a:buNone/>
            </a:pPr>
            <a:endParaRPr lang="en-US" b="1" dirty="0">
              <a:latin typeface="Californian FB" panose="0207040306080B030204" pitchFamily="18" charset="0"/>
            </a:endParaRPr>
          </a:p>
          <a:p>
            <a:pPr marL="0" lvl="0" indent="0">
              <a:lnSpc>
                <a:spcPct val="100000"/>
              </a:lnSpc>
              <a:spcBef>
                <a:spcPts val="0"/>
              </a:spcBef>
              <a:buClr>
                <a:schemeClr val="tx1"/>
              </a:buClr>
              <a:buNone/>
            </a:pPr>
            <a:r>
              <a:rPr lang="en-US" b="1" dirty="0">
                <a:latin typeface="Californian FB" panose="0207040306080B030204" pitchFamily="18" charset="0"/>
              </a:rPr>
              <a:t>	</a:t>
            </a:r>
            <a:r>
              <a:rPr lang="en-US" sz="2800" b="1" i="1" dirty="0">
                <a:latin typeface="Blue Highway" panose="02010603020202020303" pitchFamily="2" charset="0"/>
                <a:ea typeface="Calibri"/>
                <a:cs typeface="Calibri"/>
                <a:sym typeface="Calibri"/>
              </a:rPr>
              <a:t>-</a:t>
            </a:r>
            <a:r>
              <a:rPr lang="en-US" sz="2400" b="1" i="1" dirty="0">
                <a:latin typeface="Blue Highway" panose="02010603020202020303" pitchFamily="2" charset="0"/>
                <a:ea typeface="Calibri"/>
                <a:cs typeface="Calibri"/>
                <a:sym typeface="Calibri"/>
              </a:rPr>
              <a:t> </a:t>
            </a:r>
            <a:r>
              <a:rPr lang="en-US" sz="2400" b="1" i="1" dirty="0">
                <a:latin typeface="Californian FB" panose="0207040306080B030204" pitchFamily="18" charset="0"/>
                <a:ea typeface="Calibri"/>
                <a:cs typeface="Calibri"/>
                <a:sym typeface="Calibri"/>
              </a:rPr>
              <a:t>82% of prisoners are dropouts.</a:t>
            </a:r>
            <a:endParaRPr lang="en-US" sz="2600" b="1" i="1" dirty="0">
              <a:latin typeface="Californian FB" panose="0207040306080B030204" pitchFamily="18" charset="0"/>
              <a:ea typeface="Calibri"/>
              <a:cs typeface="Calibri"/>
              <a:sym typeface="Calibri"/>
            </a:endParaRPr>
          </a:p>
          <a:p>
            <a:pPr marL="0" lvl="0" indent="0">
              <a:lnSpc>
                <a:spcPct val="150000"/>
              </a:lnSpc>
              <a:spcBef>
                <a:spcPts val="0"/>
              </a:spcBef>
              <a:buClr>
                <a:schemeClr val="tx1"/>
              </a:buClr>
              <a:buNone/>
            </a:pPr>
            <a:endParaRPr lang="en-US" sz="26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n-US" sz="26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n-US" sz="2800" dirty="0"/>
          </a:p>
          <a:p>
            <a:pPr marL="0" lvl="0" indent="0">
              <a:lnSpc>
                <a:spcPct val="150000"/>
              </a:lnSpc>
              <a:spcBef>
                <a:spcPts val="0"/>
              </a:spcBef>
              <a:buClr>
                <a:schemeClr val="tx1"/>
              </a:buClr>
              <a:buNone/>
            </a:pPr>
            <a:endParaRPr lang="en-US" sz="2600" b="1"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33</a:t>
            </a:fld>
            <a:endParaRPr lang="en-US"/>
          </a:p>
        </p:txBody>
      </p:sp>
    </p:spTree>
    <p:extLst>
      <p:ext uri="{BB962C8B-B14F-4D97-AF65-F5344CB8AC3E}">
        <p14:creationId xmlns:p14="http://schemas.microsoft.com/office/powerpoint/2010/main" val="225536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34739"/>
          <a:stretch/>
        </p:blipFill>
        <p:spPr bwMode="auto">
          <a:xfrm>
            <a:off x="518984" y="2032631"/>
            <a:ext cx="11034584" cy="3948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itle 12"/>
          <p:cNvSpPr>
            <a:spLocks noGrp="1"/>
          </p:cNvSpPr>
          <p:nvPr>
            <p:ph type="title"/>
          </p:nvPr>
        </p:nvSpPr>
        <p:spPr>
          <a:xfrm>
            <a:off x="512805" y="310216"/>
            <a:ext cx="10114006" cy="1008247"/>
          </a:xfrm>
        </p:spPr>
        <p:txBody>
          <a:bodyPr>
            <a:normAutofit/>
          </a:bodyPr>
          <a:lstStyle/>
          <a:p>
            <a:r>
              <a:rPr lang="en-US" sz="3600" dirty="0">
                <a:latin typeface="Times New Roman" panose="02020603050405020304" pitchFamily="18" charset="0"/>
                <a:cs typeface="Times New Roman" panose="02020603050405020304" pitchFamily="18" charset="0"/>
              </a:rPr>
              <a:t>LIFELONG CONSEQUENCES</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5" name="Shape 496"/>
          <p:cNvSpPr txBox="1">
            <a:spLocks/>
          </p:cNvSpPr>
          <p:nvPr/>
        </p:nvSpPr>
        <p:spPr>
          <a:xfrm>
            <a:off x="640490" y="2442023"/>
            <a:ext cx="10791567" cy="2066692"/>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lnSpc>
                <a:spcPct val="100000"/>
              </a:lnSpc>
              <a:spcBef>
                <a:spcPts val="0"/>
              </a:spcBef>
              <a:buClr>
                <a:schemeClr val="tx1"/>
              </a:buClr>
              <a:buNone/>
            </a:pPr>
            <a:r>
              <a:rPr lang="en-US" sz="4800" b="1" dirty="0">
                <a:latin typeface="Arabic Typesetting" panose="03020402040406030203" pitchFamily="66" charset="-78"/>
                <a:cs typeface="Arabic Typesetting" panose="03020402040406030203" pitchFamily="66" charset="-78"/>
              </a:rPr>
              <a:t>Truancy has been identified as a strong predictor of  low educational attainment, lower wages, higher unemployment and, in general, lower quality of life. </a:t>
            </a:r>
          </a:p>
          <a:p>
            <a:pPr marL="0" indent="0">
              <a:lnSpc>
                <a:spcPct val="100000"/>
              </a:lnSpc>
              <a:spcBef>
                <a:spcPts val="0"/>
              </a:spcBef>
              <a:buClr>
                <a:schemeClr val="tx1"/>
              </a:buClr>
              <a:buNone/>
            </a:pPr>
            <a:endParaRPr lang="en-US" sz="1200" b="1" dirty="0">
              <a:latin typeface="Californian FB" panose="0207040306080B030204" pitchFamily="18" charset="0"/>
            </a:endParaRPr>
          </a:p>
          <a:p>
            <a:pPr marL="0" lvl="0" indent="0">
              <a:lnSpc>
                <a:spcPct val="100000"/>
              </a:lnSpc>
              <a:spcBef>
                <a:spcPts val="0"/>
              </a:spcBef>
              <a:buClr>
                <a:schemeClr val="tx1"/>
              </a:buClr>
              <a:buNone/>
            </a:pPr>
            <a:endParaRPr lang="en-US" sz="1200" b="1" dirty="0">
              <a:latin typeface="Californian FB" panose="0207040306080B030204" pitchFamily="18" charset="0"/>
            </a:endParaRPr>
          </a:p>
          <a:p>
            <a:pPr marL="0" lvl="0" indent="0">
              <a:lnSpc>
                <a:spcPct val="150000"/>
              </a:lnSpc>
              <a:spcBef>
                <a:spcPts val="0"/>
              </a:spcBef>
              <a:buClr>
                <a:schemeClr val="tx1"/>
              </a:buClr>
              <a:buNone/>
            </a:pPr>
            <a:endParaRPr lang="en-US" sz="18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n-US" sz="1800" b="1" dirty="0">
              <a:latin typeface="Californian FB" panose="0207040306080B030204" pitchFamily="18" charset="0"/>
              <a:ea typeface="Calibri"/>
              <a:cs typeface="Calibri"/>
              <a:sym typeface="Calibri"/>
            </a:endParaRPr>
          </a:p>
          <a:p>
            <a:pPr marL="0" lvl="0" indent="0">
              <a:lnSpc>
                <a:spcPct val="150000"/>
              </a:lnSpc>
              <a:spcBef>
                <a:spcPts val="0"/>
              </a:spcBef>
              <a:buClr>
                <a:schemeClr val="tx1"/>
              </a:buClr>
              <a:buNone/>
            </a:pPr>
            <a:endParaRPr lang="en-US" sz="1800" b="1" dirty="0">
              <a:latin typeface="Californian FB" panose="0207040306080B030204" pitchFamily="18" charset="0"/>
              <a:ea typeface="Calibri"/>
              <a:cs typeface="Calibri"/>
              <a:sym typeface="Calibri"/>
            </a:endParaRPr>
          </a:p>
          <a:p>
            <a:pPr marL="342900" lvl="0" indent="-342900">
              <a:lnSpc>
                <a:spcPct val="150000"/>
              </a:lnSpc>
              <a:spcBef>
                <a:spcPts val="0"/>
              </a:spcBef>
              <a:buClr>
                <a:schemeClr val="tx1"/>
              </a:buClr>
              <a:buFont typeface="Calibri"/>
              <a:buChar char="•"/>
            </a:pPr>
            <a:endParaRPr lang="en-US" sz="1800" b="1" dirty="0">
              <a:latin typeface="Californian FB" panose="0207040306080B030204" pitchFamily="18" charset="0"/>
              <a:ea typeface="Calibri"/>
              <a:cs typeface="Calibri"/>
              <a:sym typeface="Calibri"/>
            </a:endParaRPr>
          </a:p>
          <a:p>
            <a:pPr marL="342900" lvl="0" indent="-342900">
              <a:lnSpc>
                <a:spcPct val="150000"/>
              </a:lnSpc>
              <a:spcBef>
                <a:spcPts val="0"/>
              </a:spcBef>
              <a:buClr>
                <a:schemeClr val="tx1"/>
              </a:buClr>
              <a:buFont typeface="Calibri"/>
              <a:buChar char="•"/>
            </a:pPr>
            <a:endParaRPr lang="en-US" sz="18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n-US" sz="2600" b="1" dirty="0">
              <a:latin typeface="Californian FB" panose="0207040306080B030204" pitchFamily="18" charset="0"/>
              <a:ea typeface="Calibri"/>
              <a:cs typeface="Calibri"/>
              <a:sym typeface="Calibri"/>
            </a:endParaRPr>
          </a:p>
          <a:p>
            <a:pPr marL="0" lvl="0" indent="0">
              <a:lnSpc>
                <a:spcPct val="150000"/>
              </a:lnSpc>
              <a:spcBef>
                <a:spcPts val="0"/>
              </a:spcBef>
              <a:buClr>
                <a:schemeClr val="tx1"/>
              </a:buClr>
              <a:buNone/>
            </a:pPr>
            <a:endParaRPr lang="en-US" sz="2600" b="1" dirty="0">
              <a:latin typeface="Californian FB" panose="0207040306080B030204" pitchFamily="18" charset="0"/>
              <a:ea typeface="Calibri"/>
              <a:cs typeface="Calibri"/>
              <a:sym typeface="Calibri"/>
            </a:endParaRPr>
          </a:p>
        </p:txBody>
      </p:sp>
      <p:sp>
        <p:nvSpPr>
          <p:cNvPr id="6" name="Shape 496"/>
          <p:cNvSpPr txBox="1">
            <a:spLocks/>
          </p:cNvSpPr>
          <p:nvPr/>
        </p:nvSpPr>
        <p:spPr>
          <a:xfrm>
            <a:off x="897924" y="6310491"/>
            <a:ext cx="10536194" cy="547509"/>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Adapted from </a:t>
            </a:r>
            <a:r>
              <a:rPr lang="en-US" sz="1600" b="1" i="1" dirty="0">
                <a:latin typeface="Californian FB" panose="0207040306080B030204" pitchFamily="18" charset="0"/>
                <a:sym typeface="Calibri"/>
              </a:rPr>
              <a:t>the National Center for School Engagement – Promoting attendance, attachment and achievement</a:t>
            </a:r>
            <a:endParaRPr lang="en-US" sz="1600" b="1" i="1"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34</a:t>
            </a:fld>
            <a:endParaRPr lang="en-US"/>
          </a:p>
        </p:txBody>
      </p:sp>
    </p:spTree>
    <p:extLst>
      <p:ext uri="{BB962C8B-B14F-4D97-AF65-F5344CB8AC3E}">
        <p14:creationId xmlns:p14="http://schemas.microsoft.com/office/powerpoint/2010/main" val="10143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5" y="310216"/>
            <a:ext cx="10114006" cy="1008247"/>
          </a:xfrm>
        </p:spPr>
        <p:txBody>
          <a:bodyPr>
            <a:normAutofit/>
          </a:bodyPr>
          <a:lstStyle/>
          <a:p>
            <a:r>
              <a:rPr lang="en-US" sz="3600" dirty="0">
                <a:latin typeface="Times New Roman" panose="02020603050405020304" pitchFamily="18" charset="0"/>
                <a:cs typeface="Times New Roman" panose="02020603050405020304" pitchFamily="18" charset="0"/>
              </a:rPr>
              <a:t>LIFELONG CONSEQUENCES</a:t>
            </a:r>
            <a:endParaRPr lang="en-US" sz="36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454461423"/>
              </p:ext>
            </p:extLst>
          </p:nvPr>
        </p:nvGraphicFramePr>
        <p:xfrm>
          <a:off x="420128" y="1946134"/>
          <a:ext cx="11405287" cy="408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496"/>
          <p:cNvSpPr txBox="1">
            <a:spLocks/>
          </p:cNvSpPr>
          <p:nvPr/>
        </p:nvSpPr>
        <p:spPr>
          <a:xfrm>
            <a:off x="897924" y="6132762"/>
            <a:ext cx="10536194" cy="547509"/>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Adapted from </a:t>
            </a:r>
            <a:r>
              <a:rPr lang="en-US" sz="1600" b="1" i="1" dirty="0">
                <a:latin typeface="Californian FB" panose="0207040306080B030204" pitchFamily="18" charset="0"/>
                <a:sym typeface="Calibri"/>
              </a:rPr>
              <a:t>the National Center for School Engagement – Promoting attendance, attachment and achievement</a:t>
            </a:r>
            <a:endParaRPr lang="en-US" sz="1600" b="1" i="1"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35</a:t>
            </a:fld>
            <a:endParaRPr lang="en-US"/>
          </a:p>
        </p:txBody>
      </p:sp>
    </p:spTree>
    <p:extLst>
      <p:ext uri="{BB962C8B-B14F-4D97-AF65-F5344CB8AC3E}">
        <p14:creationId xmlns:p14="http://schemas.microsoft.com/office/powerpoint/2010/main" val="24513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5" y="310216"/>
            <a:ext cx="10114006" cy="1008247"/>
          </a:xfrm>
        </p:spPr>
        <p:txBody>
          <a:bodyPr>
            <a:normAutofit/>
          </a:bodyPr>
          <a:lstStyle/>
          <a:p>
            <a:r>
              <a:rPr lang="en-US" sz="3600" dirty="0">
                <a:latin typeface="Times New Roman" panose="02020603050405020304" pitchFamily="18" charset="0"/>
                <a:cs typeface="Times New Roman" panose="02020603050405020304" pitchFamily="18" charset="0"/>
              </a:rPr>
              <a:t>WHAT DO YOU WANT FOR YOUR CHILD?</a:t>
            </a:r>
            <a:endParaRPr lang="en-US" sz="3600" dirty="0">
              <a:solidFill>
                <a:srgbClr val="FFFF00"/>
              </a:solidFill>
              <a:latin typeface="Times New Roman" panose="02020603050405020304" pitchFamily="18" charset="0"/>
              <a:cs typeface="Times New Roman" panose="02020603050405020304" pitchFamily="18" charset="0"/>
            </a:endParaRPr>
          </a:p>
        </p:txBody>
      </p:sp>
      <p:pic>
        <p:nvPicPr>
          <p:cNvPr id="2052" name="Picture 4" descr="http://www.iwantcovers.com/wp-content/uploads/2012/11/Never-Let-Go-Of-Your-Dream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3316" y="2171967"/>
            <a:ext cx="11277960" cy="4147424"/>
          </a:xfrm>
          <a:prstGeom prst="rect">
            <a:avLst/>
          </a:prstGeom>
          <a:noFill/>
          <a:ln w="114300">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36</a:t>
            </a:fld>
            <a:endParaRPr lang="en-US"/>
          </a:p>
        </p:txBody>
      </p:sp>
    </p:spTree>
    <p:extLst>
      <p:ext uri="{BB962C8B-B14F-4D97-AF65-F5344CB8AC3E}">
        <p14:creationId xmlns:p14="http://schemas.microsoft.com/office/powerpoint/2010/main" val="197919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206271" y="2941937"/>
            <a:ext cx="1819693" cy="195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OBJECTIVES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the importance and benefits of regular school attendance </a:t>
            </a:r>
          </a:p>
          <a:p>
            <a:pPr marL="228600" indent="-228600">
              <a:spcBef>
                <a:spcPts val="0"/>
              </a:spcBef>
              <a:buClr>
                <a:schemeClr val="tx1"/>
              </a:buClr>
              <a:buFont typeface="+mj-lt"/>
              <a:buAutoNum type="arabicPeriod"/>
            </a:pPr>
            <a:endParaRPr lang="en-US"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Discuss the reasons students miss school</a:t>
            </a:r>
          </a:p>
          <a:p>
            <a:pPr marL="228600" indent="-228600">
              <a:spcBef>
                <a:spcPts val="0"/>
              </a:spcBef>
              <a:buClr>
                <a:schemeClr val="tx1"/>
              </a:buClr>
              <a:buFont typeface="+mj-lt"/>
              <a:buAutoNum type="arabicPeriod"/>
            </a:pPr>
            <a:endParaRPr lang="en-US"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excused absences, truancy, and the effects of chronic absences</a:t>
            </a:r>
          </a:p>
          <a:p>
            <a:pPr>
              <a:spcBef>
                <a:spcPts val="720"/>
              </a:spcBef>
              <a:buClr>
                <a:schemeClr val="tx1"/>
              </a:buClr>
              <a:buFont typeface="+mj-lt"/>
              <a:buAutoNum type="arabicPeriod"/>
            </a:pPr>
            <a:endParaRPr lang="en-US"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Review ways in which schools and parents can support each other </a:t>
            </a:r>
          </a:p>
          <a:p>
            <a:pPr marL="0" indent="0">
              <a:spcBef>
                <a:spcPts val="720"/>
              </a:spcBef>
              <a:buClr>
                <a:schemeClr val="tx1"/>
              </a:buClr>
              <a:buNone/>
            </a:pPr>
            <a:endParaRPr lang="en-US"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n-US" sz="3000" b="1" dirty="0">
                <a:latin typeface="Californian FB" panose="0207040306080B030204" pitchFamily="18" charset="0"/>
                <a:ea typeface="Calibri"/>
                <a:cs typeface="Times New Roman" panose="02020603050405020304" pitchFamily="18" charset="0"/>
                <a:sym typeface="Calibri"/>
              </a:rPr>
              <a:t>5.  Make a recommendation to the School Site Council</a:t>
            </a:r>
          </a:p>
          <a:p>
            <a:pPr marL="514350" indent="-514350">
              <a:spcBef>
                <a:spcPts val="720"/>
              </a:spcBef>
              <a:buClr>
                <a:schemeClr val="tx1"/>
              </a:buClr>
              <a:buFont typeface="+mj-lt"/>
              <a:buAutoNum type="arabicPeriod"/>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n-US"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n-US"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37</a:t>
            </a:fld>
            <a:endParaRPr lang="en-US"/>
          </a:p>
        </p:txBody>
      </p:sp>
    </p:spTree>
    <p:extLst>
      <p:ext uri="{BB962C8B-B14F-4D97-AF65-F5344CB8AC3E}">
        <p14:creationId xmlns:p14="http://schemas.microsoft.com/office/powerpoint/2010/main" val="159081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6"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WHAT PARENTS CAN DO</a:t>
            </a:r>
          </a:p>
        </p:txBody>
      </p:sp>
      <p:sp>
        <p:nvSpPr>
          <p:cNvPr id="7"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REF-5464.2 - School Attendance: A Guide for Parents</a:t>
            </a:r>
            <a:endParaRPr lang="en-US" sz="1050" i="1" dirty="0">
              <a:latin typeface="Californian FB" panose="0207040306080B030204" pitchFamily="18" charset="0"/>
              <a:ea typeface="Calibri"/>
              <a:cs typeface="Calibri"/>
              <a:sym typeface="Calibri"/>
            </a:endParaRPr>
          </a:p>
        </p:txBody>
      </p:sp>
      <p:pic>
        <p:nvPicPr>
          <p:cNvPr id="30722" name="Picture 2" descr="http://schools.iclipart.com/dodl.php?linklokauth=LzA2Ni9zbWFsbC9iYXRjaF8yOS9hbmRyZXNyMTk5MTcuanBnLDE0MTAzMTI0MTYsMjA0LjEwOC45Ni4xMDIsMCwwLExMXzAsLDNmYTA0NGQ0OWFmMjExZTkwYzZiMGUzMGNhMzcyZjBh/andresr199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574" y="2519175"/>
            <a:ext cx="4136361" cy="2967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3078" y="2357832"/>
            <a:ext cx="7722973" cy="3139321"/>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Californian FB" panose="0207040306080B030204" pitchFamily="18" charset="0"/>
              </a:rPr>
              <a:t>Make sure your child gets enough sleep and a nutritious breakfast each day </a:t>
            </a:r>
          </a:p>
          <a:p>
            <a:endParaRPr lang="en-US" sz="800" dirty="0">
              <a:latin typeface="Californian FB" panose="0207040306080B030204" pitchFamily="18" charset="0"/>
            </a:endParaRPr>
          </a:p>
          <a:p>
            <a:pPr marL="285750" indent="-285750">
              <a:buFont typeface="Arial" panose="020B0604020202020204" pitchFamily="34" charset="0"/>
              <a:buChar char="•"/>
            </a:pPr>
            <a:r>
              <a:rPr lang="en-US" sz="2600" dirty="0">
                <a:latin typeface="Californian FB" panose="0207040306080B030204" pitchFamily="18" charset="0"/>
              </a:rPr>
              <a:t>Help your child develop a positive attitude toward school and learning and encourage him/her to participate in school activities</a:t>
            </a:r>
          </a:p>
          <a:p>
            <a:endParaRPr lang="en-US" sz="800" dirty="0">
              <a:latin typeface="Californian FB" panose="0207040306080B030204" pitchFamily="18" charset="0"/>
            </a:endParaRPr>
          </a:p>
          <a:p>
            <a:pPr marL="285750" indent="-285750">
              <a:buFont typeface="Arial" panose="020B0604020202020204" pitchFamily="34" charset="0"/>
              <a:buChar char="•"/>
            </a:pPr>
            <a:r>
              <a:rPr lang="en-US" sz="2600" dirty="0">
                <a:latin typeface="Californian FB" panose="0207040306080B030204" pitchFamily="18" charset="0"/>
              </a:rPr>
              <a:t>Teach the benefits of good attendance and consequences of poor attendance</a:t>
            </a:r>
          </a:p>
        </p:txBody>
      </p:sp>
      <p:sp>
        <p:nvSpPr>
          <p:cNvPr id="2" name="Slide Number Placeholder 1"/>
          <p:cNvSpPr>
            <a:spLocks noGrp="1"/>
          </p:cNvSpPr>
          <p:nvPr>
            <p:ph type="sldNum" sz="quarter" idx="12"/>
          </p:nvPr>
        </p:nvSpPr>
        <p:spPr/>
        <p:txBody>
          <a:bodyPr/>
          <a:lstStyle/>
          <a:p>
            <a:fld id="{29927BEA-0E01-4643-B2DE-F82012A02F29}" type="slidenum">
              <a:rPr lang="en-US" smtClean="0"/>
              <a:t>38</a:t>
            </a:fld>
            <a:endParaRPr lang="en-US"/>
          </a:p>
        </p:txBody>
      </p:sp>
    </p:spTree>
    <p:extLst>
      <p:ext uri="{BB962C8B-B14F-4D97-AF65-F5344CB8AC3E}">
        <p14:creationId xmlns:p14="http://schemas.microsoft.com/office/powerpoint/2010/main" val="9851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6"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WHAT PARENTS CAN DO</a:t>
            </a:r>
          </a:p>
        </p:txBody>
      </p:sp>
      <p:pic>
        <p:nvPicPr>
          <p:cNvPr id="28674" name="Picture 2" descr="http://schools.iclipart.com/dodl.php?linklokauth=LzA2Ni9zbWFsbC9iYXRjaF8yMi9hbmRyZXNyMTM3MTQuanBnLDE0MTAzMTIzNjEsMjA0LjEwOC45Ni4xMDIsMCwwLExMXzAsLGNkY2RjNzQ4ZTFlOTU3Mzc5ODUyNDI0NDUwOThjMjdl/andresr137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8623" y="2474916"/>
            <a:ext cx="4048598" cy="2813776"/>
          </a:xfrm>
          <a:prstGeom prst="rect">
            <a:avLst/>
          </a:prstGeom>
          <a:noFill/>
          <a:extLst>
            <a:ext uri="{909E8E84-426E-40DD-AFC4-6F175D3DCCD1}">
              <a14:hiddenFill xmlns:a14="http://schemas.microsoft.com/office/drawing/2010/main">
                <a:solidFill>
                  <a:srgbClr val="FFFFFF"/>
                </a:solidFill>
              </a14:hiddenFill>
            </a:ext>
          </a:extLst>
        </p:spPr>
      </p:pic>
      <p:sp>
        <p:nvSpPr>
          <p:cNvPr id="8"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REF-5464.2 - School Attendance: A Guide for Parents</a:t>
            </a:r>
            <a:endParaRPr lang="en-US" sz="1050" i="1" dirty="0">
              <a:latin typeface="Californian FB" panose="0207040306080B030204" pitchFamily="18" charset="0"/>
              <a:ea typeface="Calibri"/>
              <a:cs typeface="Calibri"/>
              <a:sym typeface="Calibri"/>
            </a:endParaRPr>
          </a:p>
        </p:txBody>
      </p:sp>
      <p:sp>
        <p:nvSpPr>
          <p:cNvPr id="9" name="TextBox 8"/>
          <p:cNvSpPr txBox="1"/>
          <p:nvPr/>
        </p:nvSpPr>
        <p:spPr>
          <a:xfrm>
            <a:off x="185649" y="2312143"/>
            <a:ext cx="7722973" cy="3662541"/>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Californian FB" panose="0207040306080B030204" pitchFamily="18" charset="0"/>
              </a:rPr>
              <a:t>Create a back-up system or alternate plans for getting to and from school. </a:t>
            </a:r>
          </a:p>
          <a:p>
            <a:endParaRPr lang="en-US" sz="800" dirty="0">
              <a:latin typeface="Californian FB" panose="0207040306080B030204" pitchFamily="18" charset="0"/>
            </a:endParaRPr>
          </a:p>
          <a:p>
            <a:pPr marL="457200" indent="-457200">
              <a:buFont typeface="Arial" panose="020B0604020202020204" pitchFamily="34" charset="0"/>
              <a:buChar char="•"/>
            </a:pPr>
            <a:r>
              <a:rPr lang="en-US" sz="2600" dirty="0">
                <a:latin typeface="Californian FB" panose="0207040306080B030204" pitchFamily="18" charset="0"/>
              </a:rPr>
              <a:t>Create morning and evening routines.</a:t>
            </a:r>
          </a:p>
          <a:p>
            <a:endParaRPr lang="en-US" sz="800" dirty="0">
              <a:latin typeface="Californian FB" panose="0207040306080B030204" pitchFamily="18" charset="0"/>
            </a:endParaRPr>
          </a:p>
          <a:p>
            <a:pPr marL="457200" indent="-457200">
              <a:buFont typeface="Arial" panose="020B0604020202020204" pitchFamily="34" charset="0"/>
              <a:buChar char="•"/>
            </a:pPr>
            <a:r>
              <a:rPr lang="en-US" sz="2600" dirty="0">
                <a:latin typeface="Californian FB" panose="0207040306080B030204" pitchFamily="18" charset="0"/>
              </a:rPr>
              <a:t>Post school calendars, and schedules in a visible place.</a:t>
            </a:r>
          </a:p>
          <a:p>
            <a:endParaRPr lang="en-US" sz="800" dirty="0">
              <a:latin typeface="Californian FB" panose="0207040306080B030204" pitchFamily="18" charset="0"/>
            </a:endParaRPr>
          </a:p>
          <a:p>
            <a:pPr marL="457200" indent="-457200">
              <a:buFont typeface="Arial" panose="020B0604020202020204" pitchFamily="34" charset="0"/>
              <a:buChar char="•"/>
            </a:pPr>
            <a:r>
              <a:rPr lang="en-US" sz="2600" dirty="0">
                <a:latin typeface="Californian FB" panose="0207040306080B030204" pitchFamily="18" charset="0"/>
              </a:rPr>
              <a:t>Make your school aware of any issues that may be affecting your child’s attendance.</a:t>
            </a:r>
          </a:p>
          <a:p>
            <a:pPr marL="457200" indent="-457200">
              <a:buFont typeface="Arial" panose="020B0604020202020204" pitchFamily="34" charset="0"/>
              <a:buChar char="•"/>
            </a:pPr>
            <a:r>
              <a:rPr lang="en-US" sz="2600" dirty="0">
                <a:latin typeface="Californian FB" panose="0207040306080B030204" pitchFamily="18" charset="0"/>
              </a:rPr>
              <a:t>Encourage good attendance and being on time.</a:t>
            </a:r>
          </a:p>
        </p:txBody>
      </p:sp>
      <p:sp>
        <p:nvSpPr>
          <p:cNvPr id="2" name="Slide Number Placeholder 1"/>
          <p:cNvSpPr>
            <a:spLocks noGrp="1"/>
          </p:cNvSpPr>
          <p:nvPr>
            <p:ph type="sldNum" sz="quarter" idx="12"/>
          </p:nvPr>
        </p:nvSpPr>
        <p:spPr/>
        <p:txBody>
          <a:bodyPr/>
          <a:lstStyle/>
          <a:p>
            <a:fld id="{29927BEA-0E01-4643-B2DE-F82012A02F29}" type="slidenum">
              <a:rPr lang="en-US" smtClean="0"/>
              <a:t>39</a:t>
            </a:fld>
            <a:endParaRPr lang="en-US"/>
          </a:p>
        </p:txBody>
      </p:sp>
    </p:spTree>
    <p:extLst>
      <p:ext uri="{BB962C8B-B14F-4D97-AF65-F5344CB8AC3E}">
        <p14:creationId xmlns:p14="http://schemas.microsoft.com/office/powerpoint/2010/main" val="13280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81914" y="255081"/>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IT’S THE LAW!</a:t>
            </a:r>
          </a:p>
        </p:txBody>
      </p:sp>
      <p:sp>
        <p:nvSpPr>
          <p:cNvPr id="6" name="Shape 373"/>
          <p:cNvSpPr txBox="1">
            <a:spLocks/>
          </p:cNvSpPr>
          <p:nvPr/>
        </p:nvSpPr>
        <p:spPr>
          <a:xfrm>
            <a:off x="593122" y="2314290"/>
            <a:ext cx="5896331" cy="3815853"/>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nSpc>
                <a:spcPct val="100000"/>
              </a:lnSpc>
              <a:spcBef>
                <a:spcPts val="0"/>
              </a:spcBef>
              <a:buClr>
                <a:srgbClr val="000000"/>
              </a:buClr>
              <a:buSzPct val="25000"/>
              <a:buFont typeface="Calibri"/>
              <a:buNone/>
            </a:pPr>
            <a:r>
              <a:rPr lang="en-US" sz="4000" dirty="0">
                <a:latin typeface="DilleniaUPC" panose="02020603050405020304" pitchFamily="18" charset="-34"/>
                <a:ea typeface="Calibri"/>
                <a:cs typeface="DilleniaUPC" panose="02020603050405020304" pitchFamily="18" charset="-34"/>
                <a:sym typeface="Calibri"/>
              </a:rPr>
              <a:t>California’s Compulsory Education Law states that it is the responsibility of every parent to assure that every child between the ages of 6-18 attends school every day and on-time. </a:t>
            </a:r>
            <a:r>
              <a:rPr lang="en-US" b="1" dirty="0">
                <a:latin typeface="Arial Black" panose="020B0A04020102020204" pitchFamily="34" charset="0"/>
                <a:ea typeface="Calibri"/>
                <a:cs typeface="DilleniaUPC" panose="02020603050405020304" pitchFamily="18" charset="-34"/>
                <a:sym typeface="Calibri"/>
              </a:rPr>
              <a:t>(Ed. Code 48200) </a:t>
            </a:r>
          </a:p>
          <a:p>
            <a:pPr marL="342900" indent="-88900">
              <a:spcBef>
                <a:spcPts val="800"/>
              </a:spcBef>
              <a:buClr>
                <a:schemeClr val="dk1"/>
              </a:buClr>
              <a:buFont typeface="Calibri"/>
              <a:buNone/>
            </a:pPr>
            <a:endParaRPr lang="en-US" sz="4000" dirty="0">
              <a:solidFill>
                <a:schemeClr val="dk1"/>
              </a:solidFill>
              <a:latin typeface="Calibri"/>
              <a:ea typeface="Calibri"/>
              <a:cs typeface="Calibri"/>
              <a:sym typeface="Calibri"/>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2135" y="1915297"/>
            <a:ext cx="5182950" cy="4613840"/>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4</a:t>
            </a:fld>
            <a:endParaRPr lang="en-US" dirty="0"/>
          </a:p>
        </p:txBody>
      </p:sp>
    </p:spTree>
    <p:extLst>
      <p:ext uri="{BB962C8B-B14F-4D97-AF65-F5344CB8AC3E}">
        <p14:creationId xmlns:p14="http://schemas.microsoft.com/office/powerpoint/2010/main" val="35000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7519"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WHAT PARENTS CAN DO</a:t>
            </a:r>
          </a:p>
        </p:txBody>
      </p:sp>
      <p:pic>
        <p:nvPicPr>
          <p:cNvPr id="1433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8557"/>
          <a:stretch/>
        </p:blipFill>
        <p:spPr bwMode="auto">
          <a:xfrm>
            <a:off x="46136" y="1824682"/>
            <a:ext cx="2808275" cy="460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REF-5464.2 - School Attendance: A Guide for Parents</a:t>
            </a:r>
            <a:endParaRPr lang="en-US" sz="1050" i="1" dirty="0">
              <a:latin typeface="Californian FB" panose="0207040306080B030204" pitchFamily="18" charset="0"/>
              <a:ea typeface="Calibri"/>
              <a:cs typeface="Calibri"/>
              <a:sym typeface="Calibri"/>
            </a:endParaRPr>
          </a:p>
        </p:txBody>
      </p:sp>
      <p:sp>
        <p:nvSpPr>
          <p:cNvPr id="2" name="Rectangle 1"/>
          <p:cNvSpPr/>
          <p:nvPr/>
        </p:nvSpPr>
        <p:spPr>
          <a:xfrm>
            <a:off x="2940908" y="2801659"/>
            <a:ext cx="8958649" cy="3754874"/>
          </a:xfrm>
          <a:prstGeom prst="rect">
            <a:avLst/>
          </a:prstGeom>
        </p:spPr>
        <p:txBody>
          <a:bodyPr wrap="square">
            <a:spAutoFit/>
          </a:bodyPr>
          <a:lstStyle/>
          <a:p>
            <a:pPr marL="342900" indent="-342900">
              <a:buFont typeface="Arial" panose="020B0604020202020204" pitchFamily="34" charset="0"/>
              <a:buChar char="•"/>
            </a:pPr>
            <a:r>
              <a:rPr lang="en-US" sz="2600" dirty="0">
                <a:latin typeface="Californian FB" panose="0207040306080B030204" pitchFamily="18" charset="0"/>
              </a:rPr>
              <a:t>Plan family vacations for non-school days only</a:t>
            </a:r>
          </a:p>
          <a:p>
            <a:pPr marL="342900" indent="-342900">
              <a:buFont typeface="Arial" panose="020B0604020202020204" pitchFamily="34" charset="0"/>
              <a:buChar char="•"/>
            </a:pPr>
            <a:r>
              <a:rPr lang="en-US" sz="2600" dirty="0">
                <a:latin typeface="Californian FB" panose="0207040306080B030204" pitchFamily="18" charset="0"/>
              </a:rPr>
              <a:t>Use LAUSD’s Parent Access Support System portal (</a:t>
            </a:r>
            <a:r>
              <a:rPr lang="en-US" sz="2600" dirty="0" err="1">
                <a:latin typeface="Californian FB" panose="0207040306080B030204" pitchFamily="18" charset="0"/>
              </a:rPr>
              <a:t>PASSport</a:t>
            </a:r>
            <a:r>
              <a:rPr lang="en-US" sz="2600" dirty="0">
                <a:latin typeface="Californian FB" panose="0207040306080B030204" pitchFamily="18" charset="0"/>
              </a:rPr>
              <a:t>) to track your child’s attendance </a:t>
            </a:r>
          </a:p>
          <a:p>
            <a:endParaRPr lang="en-US" sz="800" dirty="0">
              <a:latin typeface="Californian FB" panose="0207040306080B030204" pitchFamily="18" charset="0"/>
            </a:endParaRPr>
          </a:p>
          <a:p>
            <a:pPr marL="342900" indent="-342900">
              <a:buFont typeface="Arial" panose="020B0604020202020204" pitchFamily="34" charset="0"/>
              <a:buChar char="•"/>
            </a:pPr>
            <a:r>
              <a:rPr lang="en-US" sz="2600" dirty="0">
                <a:latin typeface="Californian FB" panose="0207040306080B030204" pitchFamily="18" charset="0"/>
              </a:rPr>
              <a:t>Schedule non-emergency medical and dental appointments after school hours on weekends or during your child’s vacation</a:t>
            </a:r>
          </a:p>
          <a:p>
            <a:endParaRPr lang="en-US" sz="800" dirty="0">
              <a:latin typeface="Californian FB" panose="0207040306080B030204" pitchFamily="18" charset="0"/>
            </a:endParaRPr>
          </a:p>
          <a:p>
            <a:pPr marL="914400" lvl="1" indent="-457200">
              <a:buSzPct val="50000"/>
              <a:buFont typeface="Wingdings" panose="05000000000000000000" pitchFamily="2" charset="2"/>
              <a:buChar char="q"/>
            </a:pPr>
            <a:r>
              <a:rPr lang="en-US" sz="2300" dirty="0">
                <a:latin typeface="Californian FB" panose="0207040306080B030204" pitchFamily="18" charset="0"/>
              </a:rPr>
              <a:t>If the appointment must be during school hours, please have your child attend school prior to the appointment and/or return to school after the appointment to complete the school day</a:t>
            </a:r>
          </a:p>
          <a:p>
            <a:pPr marL="342900" indent="-342900">
              <a:buSzPct val="50000"/>
              <a:buFont typeface="Arial" panose="020B0604020202020204" pitchFamily="34" charset="0"/>
              <a:buChar char="•"/>
            </a:pPr>
            <a:endParaRPr lang="en-US" sz="2300" dirty="0">
              <a:latin typeface="Californian FB" panose="0207040306080B030204" pitchFamily="18" charset="0"/>
            </a:endParaRPr>
          </a:p>
        </p:txBody>
      </p:sp>
      <p:sp>
        <p:nvSpPr>
          <p:cNvPr id="3" name="Slide Number Placeholder 2"/>
          <p:cNvSpPr>
            <a:spLocks noGrp="1"/>
          </p:cNvSpPr>
          <p:nvPr>
            <p:ph type="sldNum" sz="quarter" idx="12"/>
          </p:nvPr>
        </p:nvSpPr>
        <p:spPr/>
        <p:txBody>
          <a:bodyPr/>
          <a:lstStyle/>
          <a:p>
            <a:fld id="{29927BEA-0E01-4643-B2DE-F82012A02F29}" type="slidenum">
              <a:rPr lang="en-US" smtClean="0"/>
              <a:t>40</a:t>
            </a:fld>
            <a:endParaRPr lang="en-US"/>
          </a:p>
        </p:txBody>
      </p:sp>
    </p:spTree>
    <p:extLst>
      <p:ext uri="{BB962C8B-B14F-4D97-AF65-F5344CB8AC3E}">
        <p14:creationId xmlns:p14="http://schemas.microsoft.com/office/powerpoint/2010/main" val="7036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7519"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WHAT PARENTS CAN DO</a:t>
            </a:r>
          </a:p>
        </p:txBody>
      </p:sp>
      <p:sp>
        <p:nvSpPr>
          <p:cNvPr id="9"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1600" b="1" dirty="0">
                <a:latin typeface="Californian FB" panose="0207040306080B030204" pitchFamily="18" charset="0"/>
                <a:sym typeface="Calibri"/>
              </a:rPr>
              <a:t>REF-5464.2 - School Attendance: A Guide for Parents</a:t>
            </a:r>
            <a:endParaRPr lang="en-US" sz="1050" i="1" dirty="0">
              <a:latin typeface="Californian FB" panose="0207040306080B030204" pitchFamily="18" charset="0"/>
              <a:ea typeface="Calibri"/>
              <a:cs typeface="Calibri"/>
              <a:sym typeface="Calibri"/>
            </a:endParaRPr>
          </a:p>
        </p:txBody>
      </p:sp>
      <p:sp>
        <p:nvSpPr>
          <p:cNvPr id="2" name="Rectangle 1"/>
          <p:cNvSpPr/>
          <p:nvPr/>
        </p:nvSpPr>
        <p:spPr>
          <a:xfrm>
            <a:off x="271846" y="2456571"/>
            <a:ext cx="7315203" cy="3139321"/>
          </a:xfrm>
          <a:prstGeom prst="rect">
            <a:avLst/>
          </a:prstGeom>
        </p:spPr>
        <p:txBody>
          <a:bodyPr wrap="square">
            <a:spAutoFit/>
          </a:bodyPr>
          <a:lstStyle/>
          <a:p>
            <a:pPr marL="457200" indent="-457200">
              <a:buFont typeface="Arial" panose="020B0604020202020204" pitchFamily="34" charset="0"/>
              <a:buChar char="•"/>
            </a:pPr>
            <a:r>
              <a:rPr lang="en-US" sz="2600" dirty="0">
                <a:latin typeface="Californian FB" panose="0207040306080B030204" pitchFamily="18" charset="0"/>
              </a:rPr>
              <a:t>Make sure your child’s school has your accurate daytime contact information</a:t>
            </a:r>
          </a:p>
          <a:p>
            <a:endParaRPr lang="en-US" sz="800" dirty="0">
              <a:latin typeface="Californian FB" panose="0207040306080B030204" pitchFamily="18" charset="0"/>
            </a:endParaRPr>
          </a:p>
          <a:p>
            <a:pPr marL="457200" indent="-457200">
              <a:buFont typeface="Arial" panose="020B0604020202020204" pitchFamily="34" charset="0"/>
              <a:buChar char="•"/>
            </a:pPr>
            <a:r>
              <a:rPr lang="en-US" sz="2600" dirty="0">
                <a:latin typeface="Californian FB" panose="0207040306080B030204" pitchFamily="18" charset="0"/>
              </a:rPr>
              <a:t>Notify school staff if your child suffers from a chronic health condition and how this condition is impacting school attendance</a:t>
            </a:r>
          </a:p>
          <a:p>
            <a:endParaRPr lang="en-US" sz="800" dirty="0">
              <a:latin typeface="Californian FB" panose="0207040306080B030204" pitchFamily="18" charset="0"/>
            </a:endParaRPr>
          </a:p>
          <a:p>
            <a:pPr marL="457200" indent="-457200">
              <a:buFont typeface="Arial" panose="020B0604020202020204" pitchFamily="34" charset="0"/>
              <a:buChar char="•"/>
            </a:pPr>
            <a:r>
              <a:rPr lang="en-US" sz="2600" dirty="0">
                <a:latin typeface="Californian FB" panose="0207040306080B030204" pitchFamily="18" charset="0"/>
              </a:rPr>
              <a:t>Communicate often with your child’s teachers and request assignments missed during absences </a:t>
            </a:r>
          </a:p>
        </p:txBody>
      </p:sp>
      <p:pic>
        <p:nvPicPr>
          <p:cNvPr id="1026" name="Picture 2" descr="http://schools.iclipart.com/dodl.php?linklokauth=LzA0Ny9zbWFsbC9iYXRjaF8wOC9UZWVuYWdlX0ZhbWlseS9tb24xMzUwMjkuanBnLDE0MTEwNzUzMjUsMjA0LjEwOC45Ni45MywwLDAsTExfMCwsYjBkNjBjYWZiZTEyYTg5YjAyMDY5YTczNmQ0YjI3YmQ%3D/mon13502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618" r="3604"/>
          <a:stretch/>
        </p:blipFill>
        <p:spPr bwMode="auto">
          <a:xfrm>
            <a:off x="7587049" y="2367340"/>
            <a:ext cx="4374292" cy="33177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41</a:t>
            </a:fld>
            <a:endParaRPr lang="en-US"/>
          </a:p>
        </p:txBody>
      </p:sp>
    </p:spTree>
    <p:extLst>
      <p:ext uri="{BB962C8B-B14F-4D97-AF65-F5344CB8AC3E}">
        <p14:creationId xmlns:p14="http://schemas.microsoft.com/office/powerpoint/2010/main" val="3246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27403" y="1877631"/>
            <a:ext cx="5795321" cy="475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537519"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WHAT PARENTS CAN DO</a:t>
            </a:r>
          </a:p>
        </p:txBody>
      </p:sp>
      <p:sp>
        <p:nvSpPr>
          <p:cNvPr id="2" name="Rectangle 1"/>
          <p:cNvSpPr/>
          <p:nvPr/>
        </p:nvSpPr>
        <p:spPr>
          <a:xfrm>
            <a:off x="3225114" y="4036541"/>
            <a:ext cx="5597610" cy="1569660"/>
          </a:xfrm>
          <a:prstGeom prst="rect">
            <a:avLst/>
          </a:prstGeom>
        </p:spPr>
        <p:txBody>
          <a:bodyPr wrap="square">
            <a:spAutoFit/>
          </a:bodyPr>
          <a:lstStyle/>
          <a:p>
            <a:pPr lvl="0" algn="ctr">
              <a:buClr>
                <a:schemeClr val="tx1"/>
              </a:buClr>
              <a:buSzPct val="100000"/>
            </a:pPr>
            <a:r>
              <a:rPr lang="en-US" sz="4800" b="1" dirty="0">
                <a:latin typeface="Californian FB" panose="0207040306080B030204" pitchFamily="18" charset="0"/>
                <a:ea typeface="Calibri"/>
                <a:cs typeface="Calibri"/>
                <a:sym typeface="Calibri"/>
              </a:rPr>
              <a:t>Parents make the difference!</a:t>
            </a:r>
          </a:p>
        </p:txBody>
      </p:sp>
      <p:sp>
        <p:nvSpPr>
          <p:cNvPr id="3" name="Slide Number Placeholder 2"/>
          <p:cNvSpPr>
            <a:spLocks noGrp="1"/>
          </p:cNvSpPr>
          <p:nvPr>
            <p:ph type="sldNum" sz="quarter" idx="12"/>
          </p:nvPr>
        </p:nvSpPr>
        <p:spPr/>
        <p:txBody>
          <a:bodyPr/>
          <a:lstStyle/>
          <a:p>
            <a:fld id="{29927BEA-0E01-4643-B2DE-F82012A02F29}" type="slidenum">
              <a:rPr lang="en-US" smtClean="0"/>
              <a:t>42</a:t>
            </a:fld>
            <a:endParaRPr lang="en-US"/>
          </a:p>
        </p:txBody>
      </p:sp>
    </p:spTree>
    <p:extLst>
      <p:ext uri="{BB962C8B-B14F-4D97-AF65-F5344CB8AC3E}">
        <p14:creationId xmlns:p14="http://schemas.microsoft.com/office/powerpoint/2010/main" val="267542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7453"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WHAT ELAC CAN DO</a:t>
            </a:r>
          </a:p>
        </p:txBody>
      </p:sp>
      <p:sp>
        <p:nvSpPr>
          <p:cNvPr id="3" name="Content Placeholder 2"/>
          <p:cNvSpPr>
            <a:spLocks noGrp="1"/>
          </p:cNvSpPr>
          <p:nvPr>
            <p:ph idx="1"/>
          </p:nvPr>
        </p:nvSpPr>
        <p:spPr>
          <a:xfrm>
            <a:off x="4102443" y="2312692"/>
            <a:ext cx="7801566" cy="4013967"/>
          </a:xfrm>
        </p:spPr>
        <p:txBody>
          <a:bodyPr>
            <a:normAutofit lnSpcReduction="10000"/>
          </a:bodyPr>
          <a:lstStyle/>
          <a:p>
            <a:r>
              <a:rPr lang="en-US" sz="2600" dirty="0">
                <a:solidFill>
                  <a:schemeClr val="tx1"/>
                </a:solidFill>
                <a:latin typeface="Californian FB" panose="0207040306080B030204" pitchFamily="18" charset="0"/>
              </a:rPr>
              <a:t>Monitor attendance data and make recommendations to School Site Council that support the creation of concrete and measurable goals and services for attendance improvement</a:t>
            </a:r>
          </a:p>
          <a:p>
            <a:r>
              <a:rPr lang="en-US" sz="2600" dirty="0">
                <a:solidFill>
                  <a:schemeClr val="tx1"/>
                </a:solidFill>
                <a:latin typeface="Californian FB" panose="0207040306080B030204" pitchFamily="18" charset="0"/>
              </a:rPr>
              <a:t>Encourage School Site Council and principal to:</a:t>
            </a:r>
          </a:p>
          <a:p>
            <a:pPr lvl="1">
              <a:buFont typeface="Wingdings" panose="05000000000000000000" pitchFamily="2" charset="2"/>
              <a:buChar char="ü"/>
            </a:pPr>
            <a:r>
              <a:rPr lang="en-US" sz="2400" dirty="0">
                <a:solidFill>
                  <a:schemeClr val="tx1"/>
                </a:solidFill>
                <a:latin typeface="Californian FB" panose="0207040306080B030204" pitchFamily="18" charset="0"/>
              </a:rPr>
              <a:t>Invite other parents to get involved by attending 	meetings, workshops, and parent-teacher conferences 	and other school events</a:t>
            </a:r>
          </a:p>
          <a:p>
            <a:pPr lvl="1">
              <a:buFont typeface="Wingdings" panose="05000000000000000000" pitchFamily="2" charset="2"/>
              <a:buChar char="ü"/>
            </a:pPr>
            <a:r>
              <a:rPr lang="en-US" sz="2400" dirty="0">
                <a:solidFill>
                  <a:schemeClr val="tx1"/>
                </a:solidFill>
                <a:latin typeface="Californian FB" panose="0207040306080B030204" pitchFamily="18" charset="0"/>
              </a:rPr>
              <a:t>Set up a parent network for parents to share concerns, strategies and ideas</a:t>
            </a:r>
          </a:p>
          <a:p>
            <a:endParaRPr lang="en-US" sz="2600" dirty="0">
              <a:solidFill>
                <a:schemeClr val="tx1"/>
              </a:solidFill>
              <a:latin typeface="Californian FB" panose="0207040306080B030204" pitchFamily="18" charset="0"/>
            </a:endParaRPr>
          </a:p>
          <a:p>
            <a:pPr marL="0" indent="0">
              <a:buNone/>
            </a:pPr>
            <a:endParaRPr lang="en-US" sz="2600" dirty="0">
              <a:solidFill>
                <a:schemeClr val="tx1"/>
              </a:solidFill>
              <a:latin typeface="Californian FB" panose="0207040306080B030204" pitchFamily="18" charset="0"/>
            </a:endParaRPr>
          </a:p>
          <a:p>
            <a:pPr marL="0" indent="0">
              <a:buNone/>
            </a:pPr>
            <a:endParaRPr lang="en-US" sz="2600" dirty="0">
              <a:solidFill>
                <a:schemeClr val="tx1"/>
              </a:solidFill>
              <a:latin typeface="Californian FB" panose="0207040306080B030204" pitchFamily="18" charset="0"/>
            </a:endParaRPr>
          </a:p>
          <a:p>
            <a:endParaRPr lang="en-US" sz="2600" dirty="0">
              <a:solidFill>
                <a:schemeClr val="tx1"/>
              </a:solidFill>
              <a:latin typeface="Californian FB" panose="0207040306080B030204" pitchFamily="18" charset="0"/>
            </a:endParaRPr>
          </a:p>
          <a:p>
            <a:endParaRPr lang="en-US" sz="2600" dirty="0">
              <a:solidFill>
                <a:schemeClr val="tx1"/>
              </a:solidFill>
              <a:latin typeface="Californian FB" panose="0207040306080B030204" pitchFamily="18" charset="0"/>
            </a:endParaRPr>
          </a:p>
          <a:p>
            <a:endParaRPr lang="en-US" sz="2600" dirty="0">
              <a:solidFill>
                <a:schemeClr val="tx1"/>
              </a:solidFill>
              <a:latin typeface="Californian FB" panose="0207040306080B030204" pitchFamily="18" charset="0"/>
            </a:endParaRPr>
          </a:p>
          <a:p>
            <a:endParaRPr lang="en-US" sz="2600" dirty="0">
              <a:solidFill>
                <a:schemeClr val="tx1"/>
              </a:solidFill>
              <a:latin typeface="Californian FB" panose="0207040306080B030204" pitchFamily="18" charset="0"/>
            </a:endParaRPr>
          </a:p>
        </p:txBody>
      </p:sp>
      <p:pic>
        <p:nvPicPr>
          <p:cNvPr id="7" name="Picture 7" descr="http://xerinhx3.files.wordpress.com/2013/04/make-the-differenc-logo-sma_13.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302" y="2047984"/>
            <a:ext cx="3826141" cy="42869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43</a:t>
            </a:fld>
            <a:endParaRPr lang="en-US"/>
          </a:p>
        </p:txBody>
      </p:sp>
    </p:spTree>
    <p:extLst>
      <p:ext uri="{BB962C8B-B14F-4D97-AF65-F5344CB8AC3E}">
        <p14:creationId xmlns:p14="http://schemas.microsoft.com/office/powerpoint/2010/main" val="392601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218628" y="3052887"/>
            <a:ext cx="1794980" cy="193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OBJECTIVES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the importance and benefits of regular school attendance </a:t>
            </a:r>
          </a:p>
          <a:p>
            <a:pPr marL="228600" indent="-228600">
              <a:spcBef>
                <a:spcPts val="0"/>
              </a:spcBef>
              <a:buClr>
                <a:schemeClr val="tx1"/>
              </a:buClr>
              <a:buFont typeface="+mj-lt"/>
              <a:buAutoNum type="arabicPeriod"/>
            </a:pPr>
            <a:endParaRPr lang="en-US"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Discuss the reasons students miss school</a:t>
            </a:r>
          </a:p>
          <a:p>
            <a:pPr marL="228600" indent="-228600">
              <a:spcBef>
                <a:spcPts val="0"/>
              </a:spcBef>
              <a:buClr>
                <a:schemeClr val="tx1"/>
              </a:buClr>
              <a:buFont typeface="+mj-lt"/>
              <a:buAutoNum type="arabicPeriod"/>
            </a:pPr>
            <a:endParaRPr lang="en-US"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excused absences, truancy, and the effects of chronic absences</a:t>
            </a:r>
          </a:p>
          <a:p>
            <a:pPr>
              <a:spcBef>
                <a:spcPts val="720"/>
              </a:spcBef>
              <a:buClr>
                <a:schemeClr val="tx1"/>
              </a:buClr>
              <a:buFont typeface="+mj-lt"/>
              <a:buAutoNum type="arabicPeriod"/>
            </a:pPr>
            <a:endParaRPr lang="en-US"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Review ways in which schools and parents can support each other </a:t>
            </a:r>
          </a:p>
          <a:p>
            <a:pPr marL="0" indent="0">
              <a:spcBef>
                <a:spcPts val="720"/>
              </a:spcBef>
              <a:buClr>
                <a:schemeClr val="tx1"/>
              </a:buClr>
              <a:buNone/>
            </a:pPr>
            <a:endParaRPr lang="en-US"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n-US" sz="3000" b="1" dirty="0">
                <a:latin typeface="Californian FB" panose="0207040306080B030204" pitchFamily="18" charset="0"/>
                <a:ea typeface="Calibri"/>
                <a:cs typeface="Times New Roman" panose="02020603050405020304" pitchFamily="18" charset="0"/>
                <a:sym typeface="Calibri"/>
              </a:rPr>
              <a:t>5.   Make a recommendation to the School Site Council</a:t>
            </a:r>
          </a:p>
          <a:p>
            <a:pPr marL="514350" indent="-514350">
              <a:spcBef>
                <a:spcPts val="720"/>
              </a:spcBef>
              <a:buClr>
                <a:schemeClr val="tx1"/>
              </a:buClr>
              <a:buFont typeface="+mj-lt"/>
              <a:buAutoNum type="arabicPeriod"/>
            </a:pPr>
            <a:endParaRPr lang="en-US" sz="3000" b="1" dirty="0">
              <a:latin typeface="Californian FB" panose="0207040306080B030204" pitchFamily="18" charset="0"/>
              <a:ea typeface="Calibri"/>
              <a:cs typeface="Times New Roman" panose="02020603050405020304" pitchFamily="18" charset="0"/>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n-US"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n-US"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44</a:t>
            </a:fld>
            <a:endParaRPr lang="en-US"/>
          </a:p>
        </p:txBody>
      </p:sp>
    </p:spTree>
    <p:extLst>
      <p:ext uri="{BB962C8B-B14F-4D97-AF65-F5344CB8AC3E}">
        <p14:creationId xmlns:p14="http://schemas.microsoft.com/office/powerpoint/2010/main" val="311031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67" t="2028"/>
          <a:stretch/>
        </p:blipFill>
        <p:spPr bwMode="auto">
          <a:xfrm>
            <a:off x="3746500" y="990600"/>
            <a:ext cx="4337498" cy="573405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873638" y="2217249"/>
            <a:ext cx="1639968" cy="261610"/>
          </a:xfrm>
          <a:prstGeom prst="rect">
            <a:avLst/>
          </a:prstGeom>
          <a:noFill/>
        </p:spPr>
        <p:txBody>
          <a:bodyPr wrap="square" rtlCol="0">
            <a:spAutoFit/>
          </a:bodyPr>
          <a:lstStyle/>
          <a:p>
            <a:pPr algn="ctr"/>
            <a:r>
              <a:rPr lang="en-US" sz="1100" b="1" dirty="0">
                <a:solidFill>
                  <a:srgbClr val="002060"/>
                </a:solidFill>
                <a:latin typeface="Times New Roman" panose="02020603050405020304" pitchFamily="18" charset="0"/>
                <a:cs typeface="Times New Roman" panose="02020603050405020304" pitchFamily="18" charset="0"/>
              </a:rPr>
              <a:t>Wonderful High School</a:t>
            </a:r>
          </a:p>
        </p:txBody>
      </p:sp>
      <p:sp>
        <p:nvSpPr>
          <p:cNvPr id="6" name="TextBox 5"/>
          <p:cNvSpPr txBox="1"/>
          <p:nvPr/>
        </p:nvSpPr>
        <p:spPr>
          <a:xfrm>
            <a:off x="6231902" y="2217717"/>
            <a:ext cx="1356708" cy="261610"/>
          </a:xfrm>
          <a:prstGeom prst="rect">
            <a:avLst/>
          </a:prstGeom>
          <a:noFill/>
        </p:spPr>
        <p:txBody>
          <a:bodyPr wrap="square" rtlCol="0">
            <a:spAutoFit/>
          </a:bodyPr>
          <a:lstStyle/>
          <a:p>
            <a:pPr algn="ctr"/>
            <a:r>
              <a:rPr lang="en-US" sz="1100" b="1" dirty="0">
                <a:solidFill>
                  <a:srgbClr val="002060"/>
                </a:solidFill>
                <a:latin typeface="Times New Roman" panose="02020603050405020304" pitchFamily="18" charset="0"/>
                <a:cs typeface="Times New Roman" panose="02020603050405020304" pitchFamily="18" charset="0"/>
              </a:rPr>
              <a:t>October 23, 2016</a:t>
            </a:r>
          </a:p>
        </p:txBody>
      </p:sp>
      <p:sp>
        <p:nvSpPr>
          <p:cNvPr id="7" name="TextBox 6"/>
          <p:cNvSpPr txBox="1"/>
          <p:nvPr/>
        </p:nvSpPr>
        <p:spPr>
          <a:xfrm>
            <a:off x="4435630" y="3970401"/>
            <a:ext cx="3318080" cy="507831"/>
          </a:xfrm>
          <a:prstGeom prst="rect">
            <a:avLst/>
          </a:prstGeom>
          <a:noFill/>
        </p:spPr>
        <p:txBody>
          <a:bodyPr wrap="square" rtlCol="0">
            <a:spAutoFit/>
          </a:bodyPr>
          <a:lstStyle/>
          <a:p>
            <a:r>
              <a:rPr lang="en-US" sz="900" b="1" dirty="0">
                <a:solidFill>
                  <a:srgbClr val="002060"/>
                </a:solidFill>
                <a:latin typeface="Times New Roman" panose="02020603050405020304" pitchFamily="18" charset="0"/>
                <a:cs typeface="Times New Roman" panose="02020603050405020304" pitchFamily="18" charset="0"/>
              </a:rPr>
              <a:t>School Report Card Data</a:t>
            </a:r>
          </a:p>
          <a:p>
            <a:r>
              <a:rPr lang="en-US" sz="900" b="1" dirty="0">
                <a:solidFill>
                  <a:srgbClr val="002060"/>
                </a:solidFill>
                <a:latin typeface="Times New Roman" panose="02020603050405020304" pitchFamily="18" charset="0"/>
                <a:cs typeface="Times New Roman" panose="02020603050405020304" pitchFamily="18" charset="0"/>
              </a:rPr>
              <a:t>Attendance Data</a:t>
            </a:r>
          </a:p>
          <a:p>
            <a:r>
              <a:rPr lang="en-US" sz="900" b="1" dirty="0">
                <a:solidFill>
                  <a:srgbClr val="002060"/>
                </a:solidFill>
                <a:latin typeface="Times New Roman" panose="02020603050405020304" pitchFamily="18" charset="0"/>
                <a:cs typeface="Times New Roman" panose="02020603050405020304" pitchFamily="18" charset="0"/>
              </a:rPr>
              <a:t>Long Term English Learner Data</a:t>
            </a:r>
          </a:p>
        </p:txBody>
      </p:sp>
      <p:sp>
        <p:nvSpPr>
          <p:cNvPr id="8" name="TextBox 7"/>
          <p:cNvSpPr txBox="1"/>
          <p:nvPr/>
        </p:nvSpPr>
        <p:spPr>
          <a:xfrm>
            <a:off x="3979264" y="4780763"/>
            <a:ext cx="3882036" cy="118494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Mandated Topic: </a:t>
            </a:r>
            <a:r>
              <a:rPr lang="en-US" sz="950" b="1" kern="0" dirty="0">
                <a:solidFill>
                  <a:srgbClr val="002060"/>
                </a:solidFill>
                <a:latin typeface="Times New Roman" panose="02020603050405020304" pitchFamily="18" charset="0"/>
                <a:cs typeface="Times New Roman" panose="02020603050405020304" pitchFamily="18" charset="0"/>
              </a:rPr>
              <a:t>The Importance of Regular School Attendance</a:t>
            </a:r>
            <a:endParaRPr kumimoji="0" lang="en-US" sz="95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 b="0" i="0" u="sng"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850" b="0" i="0" u="sng"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 ELAC recommends </a:t>
            </a:r>
            <a:r>
              <a:rPr lang="en-US" sz="850" u="sng" kern="0" dirty="0">
                <a:solidFill>
                  <a:srgbClr val="002060"/>
                </a:solidFill>
                <a:latin typeface="Times New Roman" panose="02020603050405020304" pitchFamily="18" charset="0"/>
                <a:cs typeface="Times New Roman" panose="02020603050405020304" pitchFamily="18" charset="0"/>
              </a:rPr>
              <a:t>an attendance incentive program that will motivate students to attend school daily and on time. The primary target should be 5</a:t>
            </a:r>
            <a:r>
              <a:rPr lang="en-US" sz="850" u="sng" kern="0" baseline="30000" dirty="0">
                <a:solidFill>
                  <a:srgbClr val="002060"/>
                </a:solidFill>
                <a:latin typeface="Times New Roman" panose="02020603050405020304" pitchFamily="18" charset="0"/>
                <a:cs typeface="Times New Roman" panose="02020603050405020304" pitchFamily="18" charset="0"/>
              </a:rPr>
              <a:t>th</a:t>
            </a:r>
            <a:r>
              <a:rPr lang="en-US" sz="850" u="sng" kern="0" dirty="0">
                <a:solidFill>
                  <a:srgbClr val="002060"/>
                </a:solidFill>
                <a:latin typeface="Times New Roman" panose="02020603050405020304" pitchFamily="18" charset="0"/>
                <a:cs typeface="Times New Roman" panose="02020603050405020304" pitchFamily="18" charset="0"/>
              </a:rPr>
              <a:t> grade since it shows the lowest attendance percentage for ELs.  Data shows that poor attendance might be a contributing factor to the large number of LTELs found in this grade level. The incentives might include honorary mentions by the principal, during school assemblies and over the PA system.  Incentives should also include certificates for parents whose children attend daily and on time.</a:t>
            </a:r>
            <a:endParaRPr kumimoji="0" lang="en-US" sz="850" b="1" i="0" u="sng"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4229100" y="5980418"/>
            <a:ext cx="2319262" cy="270445"/>
            <a:chOff x="4723030" y="5287611"/>
            <a:chExt cx="2193292" cy="270445"/>
          </a:xfrm>
        </p:grpSpPr>
        <p:sp>
          <p:nvSpPr>
            <p:cNvPr id="11" name="TextBox 10"/>
            <p:cNvSpPr txBox="1"/>
            <p:nvPr/>
          </p:nvSpPr>
          <p:spPr>
            <a:xfrm>
              <a:off x="4723030" y="5327224"/>
              <a:ext cx="771851" cy="230832"/>
            </a:xfrm>
            <a:prstGeom prst="rect">
              <a:avLst/>
            </a:prstGeom>
            <a:noFill/>
          </p:spPr>
          <p:txBody>
            <a:bodyPr wrap="square" rtlCol="0">
              <a:spAutoFit/>
            </a:bodyPr>
            <a:lstStyle/>
            <a:p>
              <a:pPr algn="r"/>
              <a:r>
                <a:rPr lang="en-US" sz="900" b="1" dirty="0">
                  <a:solidFill>
                    <a:srgbClr val="002060"/>
                  </a:solidFill>
                  <a:latin typeface="Times New Roman" panose="02020603050405020304" pitchFamily="18" charset="0"/>
                  <a:cs typeface="Times New Roman" panose="02020603050405020304" pitchFamily="18" charset="0"/>
                </a:rPr>
                <a:t>Ray Ruiz</a:t>
              </a:r>
            </a:p>
          </p:txBody>
        </p:sp>
        <p:pic>
          <p:nvPicPr>
            <p:cNvPr id="12" name="Picture 11" descr="http://www.clipartbest.com/cliparts/RiA/dzR/RiAdzRLiL.jpeg"/>
            <p:cNvPicPr/>
            <p:nvPr/>
          </p:nvPicPr>
          <p:blipFill rotWithShape="1">
            <a:blip r:embed="rId4" cstate="email">
              <a:extLst>
                <a:ext uri="{28A0092B-C50C-407E-A947-70E740481C1C}">
                  <a14:useLocalDpi xmlns:a14="http://schemas.microsoft.com/office/drawing/2010/main"/>
                </a:ext>
              </a:extLst>
            </a:blip>
            <a:srcRect r="35818"/>
            <a:stretch/>
          </p:blipFill>
          <p:spPr bwMode="auto">
            <a:xfrm>
              <a:off x="6455645" y="5287611"/>
              <a:ext cx="460677" cy="207617"/>
            </a:xfrm>
            <a:prstGeom prst="rect">
              <a:avLst/>
            </a:prstGeom>
            <a:noFill/>
            <a:ln>
              <a:noFill/>
            </a:ln>
          </p:spPr>
        </p:pic>
      </p:grpSp>
      <p:sp>
        <p:nvSpPr>
          <p:cNvPr id="13" name="TextBox 12"/>
          <p:cNvSpPr txBox="1"/>
          <p:nvPr/>
        </p:nvSpPr>
        <p:spPr>
          <a:xfrm>
            <a:off x="6872530" y="6026776"/>
            <a:ext cx="859847" cy="230832"/>
          </a:xfrm>
          <a:prstGeom prst="rect">
            <a:avLst/>
          </a:prstGeom>
          <a:noFill/>
        </p:spPr>
        <p:txBody>
          <a:bodyPr wrap="square" rtlCol="0">
            <a:spAutoFit/>
          </a:bodyPr>
          <a:lstStyle/>
          <a:p>
            <a:pPr algn="ctr"/>
            <a:r>
              <a:rPr lang="en-US" sz="900" b="1" dirty="0">
                <a:solidFill>
                  <a:srgbClr val="002060"/>
                </a:solidFill>
                <a:latin typeface="Times New Roman" panose="02020603050405020304" pitchFamily="18" charset="0"/>
                <a:cs typeface="Times New Roman" panose="02020603050405020304" pitchFamily="18" charset="0"/>
              </a:rPr>
              <a:t>10/23/16</a:t>
            </a:r>
          </a:p>
        </p:txBody>
      </p:sp>
      <p:sp>
        <p:nvSpPr>
          <p:cNvPr id="19" name="Title 12"/>
          <p:cNvSpPr txBox="1">
            <a:spLocks/>
          </p:cNvSpPr>
          <p:nvPr/>
        </p:nvSpPr>
        <p:spPr>
          <a:xfrm>
            <a:off x="1474603" y="395779"/>
            <a:ext cx="8991600" cy="671429"/>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3600" dirty="0">
                <a:solidFill>
                  <a:schemeClr val="tx1"/>
                </a:solidFill>
                <a:latin typeface="Times New Roman" panose="02020603050405020304" pitchFamily="18" charset="0"/>
                <a:cs typeface="Times New Roman" panose="02020603050405020304" pitchFamily="18" charset="0"/>
              </a:rPr>
              <a:t>THE RECOMMENDATION PROCESS</a:t>
            </a:r>
          </a:p>
        </p:txBody>
      </p:sp>
      <p:sp>
        <p:nvSpPr>
          <p:cNvPr id="2" name="Slide Number Placeholder 1"/>
          <p:cNvSpPr>
            <a:spLocks noGrp="1"/>
          </p:cNvSpPr>
          <p:nvPr>
            <p:ph type="sldNum" sz="quarter" idx="12"/>
          </p:nvPr>
        </p:nvSpPr>
        <p:spPr/>
        <p:txBody>
          <a:bodyPr/>
          <a:lstStyle/>
          <a:p>
            <a:fld id="{29927BEA-0E01-4643-B2DE-F82012A02F29}" type="slidenum">
              <a:rPr lang="en-US" smtClean="0"/>
              <a:pPr/>
              <a:t>45</a:t>
            </a:fld>
            <a:endParaRPr lang="en-US"/>
          </a:p>
        </p:txBody>
      </p:sp>
    </p:spTree>
    <p:extLst>
      <p:ext uri="{BB962C8B-B14F-4D97-AF65-F5344CB8AC3E}">
        <p14:creationId xmlns:p14="http://schemas.microsoft.com/office/powerpoint/2010/main" val="72426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2"/>
          <p:cNvSpPr txBox="1">
            <a:spLocks/>
          </p:cNvSpPr>
          <p:nvPr/>
        </p:nvSpPr>
        <p:spPr>
          <a:xfrm>
            <a:off x="1384669" y="682688"/>
            <a:ext cx="8991600" cy="671429"/>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3600" dirty="0">
                <a:solidFill>
                  <a:schemeClr val="tx1"/>
                </a:solidFill>
                <a:latin typeface="Times New Roman" panose="02020603050405020304" pitchFamily="18" charset="0"/>
                <a:cs typeface="Times New Roman" panose="02020603050405020304" pitchFamily="18" charset="0"/>
              </a:rPr>
              <a:t>THE RECOMMENDATION PROCESS</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75" r="5996"/>
          <a:stretch/>
        </p:blipFill>
        <p:spPr bwMode="auto">
          <a:xfrm>
            <a:off x="941832" y="1354117"/>
            <a:ext cx="10212148" cy="529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29927BEA-0E01-4643-B2DE-F82012A02F29}" type="slidenum">
              <a:rPr lang="en-US" smtClean="0"/>
              <a:pPr/>
              <a:t>46</a:t>
            </a:fld>
            <a:endParaRPr lang="en-US"/>
          </a:p>
        </p:txBody>
      </p:sp>
    </p:spTree>
    <p:extLst>
      <p:ext uri="{BB962C8B-B14F-4D97-AF65-F5344CB8AC3E}">
        <p14:creationId xmlns:p14="http://schemas.microsoft.com/office/powerpoint/2010/main" val="220450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40042024"/>
              </p:ext>
            </p:extLst>
          </p:nvPr>
        </p:nvGraphicFramePr>
        <p:xfrm>
          <a:off x="471055" y="3131684"/>
          <a:ext cx="5181600" cy="178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29927BEA-0E01-4643-B2DE-F82012A02F29}" type="slidenum">
              <a:rPr lang="en-US" smtClean="0"/>
              <a:t>47</a:t>
            </a:fld>
            <a:endParaRPr lang="en-US"/>
          </a:p>
        </p:txBody>
      </p:sp>
      <p:sp>
        <p:nvSpPr>
          <p:cNvPr id="7" name="Text Box 2"/>
          <p:cNvSpPr txBox="1">
            <a:spLocks noChangeArrowheads="1"/>
          </p:cNvSpPr>
          <p:nvPr/>
        </p:nvSpPr>
        <p:spPr bwMode="auto">
          <a:xfrm>
            <a:off x="10782452" y="160389"/>
            <a:ext cx="1304925" cy="342900"/>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600" dirty="0">
                <a:effectLst/>
                <a:latin typeface="Plantagenet Cherokee"/>
                <a:ea typeface="Calibri"/>
                <a:cs typeface="Times New Roman"/>
              </a:rPr>
              <a:t>Handout #1</a:t>
            </a:r>
            <a:endParaRPr lang="en-US" sz="1100" dirty="0">
              <a:effectLst/>
              <a:latin typeface="Calibri"/>
              <a:ea typeface="Calibri"/>
              <a:cs typeface="Times New Roman"/>
            </a:endParaRPr>
          </a:p>
        </p:txBody>
      </p:sp>
      <p:pic>
        <p:nvPicPr>
          <p:cNvPr id="1026" name="Picture 2" descr="http://notebook.lausd.net/pls/ptl/docs/1/1032388.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61202" y="2847344"/>
            <a:ext cx="6226175" cy="286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1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1495" y="364015"/>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THE RECOMMENDATION PROCESS</a:t>
            </a:r>
          </a:p>
        </p:txBody>
      </p:sp>
      <p:sp>
        <p:nvSpPr>
          <p:cNvPr id="9" name="Text Placeholder 8"/>
          <p:cNvSpPr>
            <a:spLocks noGrp="1"/>
          </p:cNvSpPr>
          <p:nvPr>
            <p:ph type="body" sz="half" idx="2"/>
          </p:nvPr>
        </p:nvSpPr>
        <p:spPr>
          <a:xfrm>
            <a:off x="1230159" y="3351172"/>
            <a:ext cx="5723604" cy="1467465"/>
          </a:xfrm>
        </p:spPr>
        <p:txBody>
          <a:bodyPr>
            <a:normAutofit/>
          </a:bodyPr>
          <a:lstStyle/>
          <a:p>
            <a:r>
              <a:rPr lang="en-US" sz="3200" b="1" dirty="0">
                <a:solidFill>
                  <a:schemeClr val="tx1"/>
                </a:solidFill>
                <a:latin typeface="Californian FB" panose="0207040306080B030204" pitchFamily="18" charset="0"/>
                <a:cs typeface="Times New Roman" pitchFamily="18" charset="0"/>
              </a:rPr>
              <a:t>PROCESSING ACTIVITY:</a:t>
            </a:r>
          </a:p>
          <a:p>
            <a:pPr>
              <a:lnSpc>
                <a:spcPct val="100000"/>
              </a:lnSpc>
            </a:pPr>
            <a:r>
              <a:rPr lang="en-US" sz="3200" b="1" dirty="0">
                <a:solidFill>
                  <a:schemeClr val="tx1"/>
                </a:solidFill>
                <a:latin typeface="Californian FB" panose="0207040306080B030204" pitchFamily="18" charset="0"/>
              </a:rPr>
              <a:t>Let’s make a recommendation!</a:t>
            </a:r>
          </a:p>
        </p:txBody>
      </p:sp>
      <p:pic>
        <p:nvPicPr>
          <p:cNvPr id="6" name="Picture 10"/>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444252" y="1964268"/>
            <a:ext cx="3790551" cy="4588932"/>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a:xfrm>
            <a:off x="10972801" y="6427934"/>
            <a:ext cx="1115786" cy="275839"/>
          </a:xfrm>
        </p:spPr>
        <p:txBody>
          <a:bodyPr/>
          <a:lstStyle/>
          <a:p>
            <a:fld id="{0FF54DE5-C571-48E8-A5BC-B369434E2F44}" type="slidenum">
              <a:rPr lang="en-US" smtClean="0"/>
              <a:t>48</a:t>
            </a:fld>
            <a:endParaRPr lang="en-US" dirty="0"/>
          </a:p>
        </p:txBody>
      </p:sp>
      <p:sp>
        <p:nvSpPr>
          <p:cNvPr id="7" name="Text Box 2"/>
          <p:cNvSpPr txBox="1">
            <a:spLocks noChangeArrowheads="1"/>
          </p:cNvSpPr>
          <p:nvPr/>
        </p:nvSpPr>
        <p:spPr bwMode="auto">
          <a:xfrm>
            <a:off x="10782454" y="160389"/>
            <a:ext cx="1304925" cy="342900"/>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600" dirty="0">
                <a:effectLst/>
                <a:latin typeface="Plantagenet Cherokee"/>
                <a:ea typeface="Calibri"/>
                <a:cs typeface="Times New Roman"/>
              </a:rPr>
              <a:t>Handout #2</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27732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5379"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TAKING ACTION</a:t>
            </a:r>
          </a:p>
        </p:txBody>
      </p:sp>
      <p:sp>
        <p:nvSpPr>
          <p:cNvPr id="2" name="Slide Number Placeholder 1"/>
          <p:cNvSpPr>
            <a:spLocks noGrp="1"/>
          </p:cNvSpPr>
          <p:nvPr>
            <p:ph type="sldNum" sz="quarter" idx="12"/>
          </p:nvPr>
        </p:nvSpPr>
        <p:spPr/>
        <p:txBody>
          <a:bodyPr/>
          <a:lstStyle/>
          <a:p>
            <a:fld id="{29927BEA-0E01-4643-B2DE-F82012A02F29}" type="slidenum">
              <a:rPr lang="en-US" smtClean="0"/>
              <a:t>49</a:t>
            </a:fld>
            <a:endParaRPr lang="en-US"/>
          </a:p>
        </p:txBody>
      </p:sp>
      <p:sp>
        <p:nvSpPr>
          <p:cNvPr id="5" name="Text Box 2"/>
          <p:cNvSpPr txBox="1">
            <a:spLocks noChangeArrowheads="1"/>
          </p:cNvSpPr>
          <p:nvPr/>
        </p:nvSpPr>
        <p:spPr bwMode="auto">
          <a:xfrm>
            <a:off x="10782454" y="160389"/>
            <a:ext cx="1304925" cy="342900"/>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600" dirty="0">
                <a:effectLst/>
                <a:latin typeface="Plantagenet Cherokee"/>
                <a:ea typeface="Calibri"/>
                <a:cs typeface="Times New Roman"/>
              </a:rPr>
              <a:t>Handout #3</a:t>
            </a:r>
            <a:endParaRPr lang="en-US" sz="1100" dirty="0">
              <a:effectLst/>
              <a:latin typeface="Calibri"/>
              <a:ea typeface="Calibri"/>
              <a:cs typeface="Times New Roman"/>
            </a:endParaRP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bwMode="auto">
          <a:xfrm>
            <a:off x="2041009" y="2097603"/>
            <a:ext cx="3254138" cy="422835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28" name="Picture 4" descr="http://thesalesblog.com/wp-content/uploads/2013/08/shutterstock_130720814-525x27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1980" y="2811834"/>
            <a:ext cx="4603446" cy="241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7307" y="310216"/>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WHY DOES THE LAW EXIST?</a:t>
            </a:r>
          </a:p>
        </p:txBody>
      </p:sp>
      <p:sp>
        <p:nvSpPr>
          <p:cNvPr id="2" name="TextBox 1"/>
          <p:cNvSpPr txBox="1"/>
          <p:nvPr/>
        </p:nvSpPr>
        <p:spPr>
          <a:xfrm>
            <a:off x="5045529" y="3539351"/>
            <a:ext cx="6859786" cy="1231106"/>
          </a:xfrm>
          <a:prstGeom prst="rect">
            <a:avLst/>
          </a:prstGeom>
          <a:noFill/>
        </p:spPr>
        <p:txBody>
          <a:bodyPr wrap="square" rtlCol="0">
            <a:spAutoFit/>
          </a:bodyPr>
          <a:lstStyle/>
          <a:p>
            <a:pPr algn="ctr">
              <a:lnSpc>
                <a:spcPct val="90000"/>
              </a:lnSpc>
            </a:pPr>
            <a:r>
              <a:rPr lang="en-US" sz="8000" b="1" dirty="0">
                <a:latin typeface="Arabic Typesetting" panose="03020402040406030203" pitchFamily="66" charset="-78"/>
                <a:cs typeface="Arabic Typesetting" panose="03020402040406030203" pitchFamily="66" charset="-78"/>
              </a:rPr>
              <a:t>Think-Pair-Share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9591" y="1780675"/>
            <a:ext cx="3173516" cy="474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9927BEA-0E01-4643-B2DE-F82012A02F29}" type="slidenum">
              <a:rPr lang="en-US" smtClean="0"/>
              <a:t>5</a:t>
            </a:fld>
            <a:endParaRPr lang="en-US" dirty="0"/>
          </a:p>
        </p:txBody>
      </p:sp>
    </p:spTree>
    <p:extLst>
      <p:ext uri="{BB962C8B-B14F-4D97-AF65-F5344CB8AC3E}">
        <p14:creationId xmlns:p14="http://schemas.microsoft.com/office/powerpoint/2010/main" val="216793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712148" y="5201161"/>
            <a:ext cx="1439001" cy="154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OBJECTIVES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the importance and benefits of regular school attendance </a:t>
            </a:r>
          </a:p>
          <a:p>
            <a:pPr marL="228600" indent="-228600">
              <a:spcBef>
                <a:spcPts val="0"/>
              </a:spcBef>
              <a:buClr>
                <a:schemeClr val="tx1"/>
              </a:buClr>
              <a:buFont typeface="+mj-lt"/>
              <a:buAutoNum type="arabicPeriod"/>
            </a:pPr>
            <a:endParaRPr lang="en-US"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Discuss the reasons students miss school</a:t>
            </a:r>
          </a:p>
          <a:p>
            <a:pPr marL="228600" indent="-228600">
              <a:spcBef>
                <a:spcPts val="0"/>
              </a:spcBef>
              <a:buClr>
                <a:schemeClr val="tx1"/>
              </a:buClr>
              <a:buFont typeface="+mj-lt"/>
              <a:buAutoNum type="arabicPeriod"/>
            </a:pPr>
            <a:endParaRPr lang="en-US"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Understand excused absences, truancy, and the effects of chronic absences</a:t>
            </a:r>
          </a:p>
          <a:p>
            <a:pPr>
              <a:spcBef>
                <a:spcPts val="720"/>
              </a:spcBef>
              <a:buClr>
                <a:schemeClr val="tx1"/>
              </a:buClr>
              <a:buFont typeface="+mj-lt"/>
              <a:buAutoNum type="arabicPeriod"/>
            </a:pPr>
            <a:endParaRPr lang="en-US"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n-US" sz="3000" b="1" dirty="0">
                <a:latin typeface="Californian FB" panose="0207040306080B030204" pitchFamily="18" charset="0"/>
                <a:ea typeface="Calibri"/>
                <a:cs typeface="Times New Roman" panose="02020603050405020304" pitchFamily="18" charset="0"/>
                <a:sym typeface="Calibri"/>
              </a:rPr>
              <a:t>Review ways in which schools and parents can support each other </a:t>
            </a:r>
          </a:p>
          <a:p>
            <a:pPr marL="0" indent="0">
              <a:spcBef>
                <a:spcPts val="720"/>
              </a:spcBef>
              <a:buClr>
                <a:schemeClr val="tx1"/>
              </a:buClr>
              <a:buNone/>
            </a:pPr>
            <a:endParaRPr lang="en-US"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n-US" sz="3000" b="1" dirty="0">
                <a:latin typeface="Californian FB" panose="0207040306080B030204" pitchFamily="18" charset="0"/>
                <a:ea typeface="Calibri"/>
                <a:cs typeface="Times New Roman" panose="02020603050405020304" pitchFamily="18" charset="0"/>
                <a:sym typeface="Calibri"/>
              </a:rPr>
              <a:t>5.   Make a recommendation to the School Site Council</a:t>
            </a:r>
          </a:p>
          <a:p>
            <a:pPr marL="514350" indent="-514350">
              <a:spcBef>
                <a:spcPts val="720"/>
              </a:spcBef>
              <a:buClr>
                <a:schemeClr val="tx1"/>
              </a:buClr>
              <a:buFont typeface="+mj-lt"/>
              <a:buAutoNum type="arabicPeriod"/>
            </a:pPr>
            <a:endParaRPr lang="en-US" sz="3000" b="1" dirty="0">
              <a:latin typeface="Californian FB" panose="0207040306080B030204" pitchFamily="18" charset="0"/>
              <a:ea typeface="Calibri"/>
              <a:cs typeface="Times New Roman" panose="02020603050405020304" pitchFamily="18" charset="0"/>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n-US"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n-US"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n-US"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50</a:t>
            </a:fld>
            <a:endParaRPr lang="en-US"/>
          </a:p>
        </p:txBody>
      </p:sp>
      <p:sp>
        <p:nvSpPr>
          <p:cNvPr id="3" name="TextBox 2"/>
          <p:cNvSpPr txBox="1"/>
          <p:nvPr/>
        </p:nvSpPr>
        <p:spPr>
          <a:xfrm>
            <a:off x="357192" y="2038698"/>
            <a:ext cx="386601" cy="584775"/>
          </a:xfrm>
          <a:prstGeom prst="rect">
            <a:avLst/>
          </a:prstGeom>
          <a:noFill/>
        </p:spPr>
        <p:txBody>
          <a:bodyPr wrap="square" rtlCol="0">
            <a:spAutoFit/>
          </a:bodyPr>
          <a:lstStyle/>
          <a:p>
            <a:r>
              <a:rPr lang="en-US" sz="3200" b="1" dirty="0">
                <a:solidFill>
                  <a:srgbClr val="FF0000"/>
                </a:solidFill>
                <a:latin typeface="Agency FB" panose="020B0503020202020204" pitchFamily="34" charset="0"/>
                <a:cs typeface="Aharoni" panose="02010803020104030203" pitchFamily="2" charset="-79"/>
              </a:rPr>
              <a:t>√</a:t>
            </a:r>
          </a:p>
        </p:txBody>
      </p:sp>
      <p:sp>
        <p:nvSpPr>
          <p:cNvPr id="8" name="TextBox 7"/>
          <p:cNvSpPr txBox="1"/>
          <p:nvPr/>
        </p:nvSpPr>
        <p:spPr>
          <a:xfrm>
            <a:off x="357192" y="2901119"/>
            <a:ext cx="386601" cy="584775"/>
          </a:xfrm>
          <a:prstGeom prst="rect">
            <a:avLst/>
          </a:prstGeom>
          <a:noFill/>
        </p:spPr>
        <p:txBody>
          <a:bodyPr wrap="square" rtlCol="0">
            <a:spAutoFit/>
          </a:bodyPr>
          <a:lstStyle/>
          <a:p>
            <a:r>
              <a:rPr lang="en-US" sz="3200" b="1" dirty="0">
                <a:solidFill>
                  <a:srgbClr val="FF0000"/>
                </a:solidFill>
                <a:latin typeface="Agency FB" panose="020B0503020202020204" pitchFamily="34" charset="0"/>
                <a:cs typeface="Aharoni" panose="02010803020104030203" pitchFamily="2" charset="-79"/>
              </a:rPr>
              <a:t>√</a:t>
            </a:r>
          </a:p>
        </p:txBody>
      </p:sp>
      <p:sp>
        <p:nvSpPr>
          <p:cNvPr id="9" name="TextBox 8"/>
          <p:cNvSpPr txBox="1"/>
          <p:nvPr/>
        </p:nvSpPr>
        <p:spPr>
          <a:xfrm>
            <a:off x="357192" y="3485894"/>
            <a:ext cx="386601" cy="584775"/>
          </a:xfrm>
          <a:prstGeom prst="rect">
            <a:avLst/>
          </a:prstGeom>
          <a:noFill/>
        </p:spPr>
        <p:txBody>
          <a:bodyPr wrap="square" rtlCol="0">
            <a:spAutoFit/>
          </a:bodyPr>
          <a:lstStyle/>
          <a:p>
            <a:r>
              <a:rPr lang="en-US" sz="3200" b="1" dirty="0">
                <a:solidFill>
                  <a:srgbClr val="FF0000"/>
                </a:solidFill>
                <a:latin typeface="Agency FB" panose="020B0503020202020204" pitchFamily="34" charset="0"/>
                <a:cs typeface="Aharoni" panose="02010803020104030203" pitchFamily="2" charset="-79"/>
              </a:rPr>
              <a:t>√</a:t>
            </a:r>
          </a:p>
        </p:txBody>
      </p:sp>
      <p:sp>
        <p:nvSpPr>
          <p:cNvPr id="10" name="TextBox 9"/>
          <p:cNvSpPr txBox="1"/>
          <p:nvPr/>
        </p:nvSpPr>
        <p:spPr>
          <a:xfrm>
            <a:off x="401799" y="4504770"/>
            <a:ext cx="386601" cy="584775"/>
          </a:xfrm>
          <a:prstGeom prst="rect">
            <a:avLst/>
          </a:prstGeom>
          <a:noFill/>
        </p:spPr>
        <p:txBody>
          <a:bodyPr wrap="square" rtlCol="0">
            <a:spAutoFit/>
          </a:bodyPr>
          <a:lstStyle/>
          <a:p>
            <a:r>
              <a:rPr lang="en-US" sz="3200" b="1" dirty="0">
                <a:solidFill>
                  <a:srgbClr val="FF0000"/>
                </a:solidFill>
                <a:latin typeface="Agency FB" panose="020B0503020202020204" pitchFamily="34" charset="0"/>
                <a:cs typeface="Aharoni" panose="02010803020104030203" pitchFamily="2" charset="-79"/>
              </a:rPr>
              <a:t>√</a:t>
            </a:r>
          </a:p>
        </p:txBody>
      </p:sp>
      <p:sp>
        <p:nvSpPr>
          <p:cNvPr id="11" name="TextBox 10"/>
          <p:cNvSpPr txBox="1"/>
          <p:nvPr/>
        </p:nvSpPr>
        <p:spPr>
          <a:xfrm>
            <a:off x="401799" y="5542649"/>
            <a:ext cx="386601" cy="584775"/>
          </a:xfrm>
          <a:prstGeom prst="rect">
            <a:avLst/>
          </a:prstGeom>
          <a:noFill/>
        </p:spPr>
        <p:txBody>
          <a:bodyPr wrap="square" rtlCol="0">
            <a:spAutoFit/>
          </a:bodyPr>
          <a:lstStyle/>
          <a:p>
            <a:r>
              <a:rPr lang="en-US" sz="3200" b="1" dirty="0">
                <a:solidFill>
                  <a:srgbClr val="FF0000"/>
                </a:solidFill>
                <a:latin typeface="Agency FB" panose="020B0503020202020204" pitchFamily="34" charset="0"/>
                <a:cs typeface="Aharoni" panose="02010803020104030203" pitchFamily="2" charset="-79"/>
              </a:rPr>
              <a:t>√</a:t>
            </a:r>
          </a:p>
        </p:txBody>
      </p:sp>
    </p:spTree>
    <p:extLst>
      <p:ext uri="{BB962C8B-B14F-4D97-AF65-F5344CB8AC3E}">
        <p14:creationId xmlns:p14="http://schemas.microsoft.com/office/powerpoint/2010/main" val="108499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1710" y="1828800"/>
            <a:ext cx="10518338" cy="1020762"/>
          </a:xfrm>
        </p:spPr>
        <p:txBody>
          <a:bodyPr>
            <a:noAutofit/>
          </a:bodyPr>
          <a:lstStyle/>
          <a:p>
            <a:pPr algn="ctr"/>
            <a:r>
              <a:rPr lang="en-US" sz="4400" dirty="0">
                <a:latin typeface="Californian FB" panose="0207040306080B030204" pitchFamily="18" charset="0"/>
                <a:cs typeface="Times New Roman" panose="02020603050405020304" pitchFamily="18" charset="0"/>
              </a:rPr>
              <a:t>REFLECTION</a:t>
            </a:r>
          </a:p>
        </p:txBody>
      </p:sp>
      <p:sp>
        <p:nvSpPr>
          <p:cNvPr id="2" name="Rectangle 1"/>
          <p:cNvSpPr/>
          <p:nvPr/>
        </p:nvSpPr>
        <p:spPr>
          <a:xfrm>
            <a:off x="6939419" y="2299846"/>
            <a:ext cx="5010412" cy="3767185"/>
          </a:xfrm>
          <a:prstGeom prst="rect">
            <a:avLst/>
          </a:prstGeom>
        </p:spPr>
        <p:txBody>
          <a:bodyPr wrap="square">
            <a:spAutoFit/>
          </a:bodyPr>
          <a:lstStyle/>
          <a:p>
            <a:pPr lvl="0" algn="ctr">
              <a:lnSpc>
                <a:spcPct val="90000"/>
              </a:lnSpc>
              <a:buClr>
                <a:schemeClr val="tx1"/>
              </a:buClr>
              <a:buSzPct val="25000"/>
            </a:pPr>
            <a:r>
              <a:rPr lang="en-US" sz="3600" b="1" dirty="0">
                <a:latin typeface="Californian FB" panose="0207040306080B030204" pitchFamily="18" charset="0"/>
                <a:ea typeface="Calibri"/>
                <a:cs typeface="Calibri"/>
                <a:sym typeface="Calibri"/>
              </a:rPr>
              <a:t>3-2-1</a:t>
            </a:r>
          </a:p>
          <a:p>
            <a:pPr lvl="0">
              <a:lnSpc>
                <a:spcPct val="90000"/>
              </a:lnSpc>
              <a:spcBef>
                <a:spcPts val="880"/>
              </a:spcBef>
              <a:buClr>
                <a:schemeClr val="tx1"/>
              </a:buClr>
              <a:buSzPct val="25000"/>
            </a:pPr>
            <a:r>
              <a:rPr lang="en-US" sz="2800" dirty="0">
                <a:latin typeface="Californian FB" panose="0207040306080B030204" pitchFamily="18" charset="0"/>
                <a:ea typeface="Calibri"/>
                <a:cs typeface="Calibri"/>
                <a:sym typeface="Calibri"/>
              </a:rPr>
              <a:t>On a piece of paper:</a:t>
            </a:r>
          </a:p>
          <a:p>
            <a:pPr marL="342900" lvl="0" indent="-342900">
              <a:lnSpc>
                <a:spcPct val="90000"/>
              </a:lnSpc>
              <a:spcBef>
                <a:spcPts val="88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Write 3 new ideas you learned today.</a:t>
            </a:r>
          </a:p>
          <a:p>
            <a:pPr marL="342900" lvl="0" indent="-342900">
              <a:lnSpc>
                <a:spcPct val="90000"/>
              </a:lnSpc>
              <a:spcBef>
                <a:spcPts val="88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Write 2 ways you will support your student.</a:t>
            </a:r>
          </a:p>
          <a:p>
            <a:pPr marL="342900" lvl="0" indent="-342900">
              <a:lnSpc>
                <a:spcPct val="90000"/>
              </a:lnSpc>
              <a:spcBef>
                <a:spcPts val="880"/>
              </a:spcBef>
              <a:buClr>
                <a:schemeClr val="tx1"/>
              </a:buClr>
              <a:buSzPct val="100000"/>
              <a:buFont typeface="Calibri"/>
              <a:buChar char="•"/>
            </a:pPr>
            <a:r>
              <a:rPr lang="en-US" sz="2800" dirty="0">
                <a:latin typeface="Californian FB" panose="0207040306080B030204" pitchFamily="18" charset="0"/>
                <a:ea typeface="Calibri"/>
                <a:cs typeface="Calibri"/>
                <a:sym typeface="Calibri"/>
              </a:rPr>
              <a:t>Write 1 action step you will take.</a:t>
            </a:r>
          </a:p>
        </p:txBody>
      </p:sp>
      <p:pic>
        <p:nvPicPr>
          <p:cNvPr id="17412" name="Picture 4" descr="http://schools.iclipart.com/dodl.php?linklokauth=LzA2Mi9zbWFsbC9iYXRjaF8wNy8wMDA4NThfMDYyLmpwZywxNDEwMjkzMDg3LDIwNC4xMDguOTYuMTAyLDAsMCxMTF8wLCwzMTVkMGRjZGZjNzdlNzZkZDE0ZDQ3OTUzNTQ1ZWFhZQ%3D%3D/000858_06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888"/>
          <a:stretch/>
        </p:blipFill>
        <p:spPr bwMode="auto">
          <a:xfrm>
            <a:off x="150313" y="1929097"/>
            <a:ext cx="6538586" cy="470639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51</a:t>
            </a:fld>
            <a:endParaRPr lang="en-US"/>
          </a:p>
        </p:txBody>
      </p:sp>
    </p:spTree>
    <p:extLst>
      <p:ext uri="{BB962C8B-B14F-4D97-AF65-F5344CB8AC3E}">
        <p14:creationId xmlns:p14="http://schemas.microsoft.com/office/powerpoint/2010/main" val="123249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1295400" y="2823139"/>
            <a:ext cx="9829800" cy="811206"/>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n-US" sz="6000" b="1" dirty="0">
                <a:solidFill>
                  <a:schemeClr val="tx1"/>
                </a:solidFill>
                <a:latin typeface="Californian FB" panose="0207040306080B030204" pitchFamily="18" charset="0"/>
                <a:cs typeface="Times New Roman" panose="02020603050405020304" pitchFamily="18" charset="0"/>
              </a:rPr>
              <a:t>COMMENTS/QUESTIONS?</a:t>
            </a:r>
          </a:p>
        </p:txBody>
      </p:sp>
    </p:spTree>
    <p:extLst>
      <p:ext uri="{BB962C8B-B14F-4D97-AF65-F5344CB8AC3E}">
        <p14:creationId xmlns:p14="http://schemas.microsoft.com/office/powerpoint/2010/main" val="39604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27BEA-0E01-4643-B2DE-F82012A02F29}" type="slidenum">
              <a:rPr lang="en-US" smtClean="0"/>
              <a:t>53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829" y="1741844"/>
            <a:ext cx="5072171" cy="327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5533" y="2691467"/>
            <a:ext cx="51339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99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20130" y="300323"/>
            <a:ext cx="10122243" cy="1008247"/>
          </a:xfrm>
        </p:spPr>
        <p:txBody>
          <a:bodyPr>
            <a:noAutofit/>
          </a:bodyPr>
          <a:lstStyle/>
          <a:p>
            <a:r>
              <a:rPr lang="en-US" sz="3600" b="1" dirty="0">
                <a:latin typeface="Californian FB" panose="0207040306080B030204" pitchFamily="18" charset="0"/>
              </a:rPr>
              <a:t>THE IMPORTANCE OF REGULAR SCHOOL ATTENDANCE</a:t>
            </a:r>
          </a:p>
        </p:txBody>
      </p:sp>
      <p:sp>
        <p:nvSpPr>
          <p:cNvPr id="3" name="Content Placeholder 2"/>
          <p:cNvSpPr>
            <a:spLocks noGrp="1"/>
          </p:cNvSpPr>
          <p:nvPr>
            <p:ph idx="1"/>
          </p:nvPr>
        </p:nvSpPr>
        <p:spPr>
          <a:xfrm>
            <a:off x="4711685" y="2855074"/>
            <a:ext cx="7237299" cy="1618735"/>
          </a:xfrm>
        </p:spPr>
        <p:txBody>
          <a:bodyPr>
            <a:noAutofit/>
          </a:bodyPr>
          <a:lstStyle/>
          <a:p>
            <a:pPr marL="0" indent="0" algn="ctr">
              <a:lnSpc>
                <a:spcPct val="100000"/>
              </a:lnSpc>
              <a:spcBef>
                <a:spcPts val="0"/>
              </a:spcBef>
              <a:buClr>
                <a:schemeClr val="tx1"/>
              </a:buClr>
              <a:buNone/>
            </a:pPr>
            <a:r>
              <a:rPr lang="en-US" altLang="en-US" sz="4800" b="1" dirty="0">
                <a:solidFill>
                  <a:schemeClr val="tx1"/>
                </a:solidFill>
                <a:latin typeface="Arabic Typesetting" panose="03020402040406030203" pitchFamily="66" charset="-78"/>
                <a:cs typeface="Arabic Typesetting" panose="03020402040406030203" pitchFamily="66" charset="-78"/>
              </a:rPr>
              <a:t>Regular and punctual school attendance is one of the most important factors in academic achievement and success</a:t>
            </a:r>
            <a:r>
              <a:rPr lang="en-US" altLang="en-US" sz="4800" dirty="0">
                <a:solidFill>
                  <a:schemeClr val="tx1"/>
                </a:solidFill>
                <a:latin typeface="Arabic Typesetting" panose="03020402040406030203" pitchFamily="66" charset="-78"/>
                <a:cs typeface="Arabic Typesetting" panose="03020402040406030203" pitchFamily="66" charset="-78"/>
              </a:rPr>
              <a:t>.</a:t>
            </a:r>
          </a:p>
          <a:p>
            <a:pPr>
              <a:lnSpc>
                <a:spcPct val="100000"/>
              </a:lnSpc>
              <a:spcBef>
                <a:spcPts val="0"/>
              </a:spcBef>
              <a:buClr>
                <a:schemeClr val="tx1"/>
              </a:buClr>
              <a:buFont typeface="Arial" panose="020B0604020202020204" pitchFamily="34" charset="0"/>
              <a:buChar char="•"/>
            </a:pPr>
            <a:endParaRPr lang="en-US" altLang="en-US" sz="1200" dirty="0">
              <a:solidFill>
                <a:schemeClr val="tx1"/>
              </a:solidFill>
              <a:latin typeface="Californian FB" panose="0207040306080B030204" pitchFamily="18" charset="0"/>
              <a:cs typeface="Times New Roman" pitchFamily="18" charset="0"/>
            </a:endParaRPr>
          </a:p>
          <a:p>
            <a:pPr marL="0" indent="0">
              <a:lnSpc>
                <a:spcPct val="100000"/>
              </a:lnSpc>
              <a:spcBef>
                <a:spcPts val="0"/>
              </a:spcBef>
              <a:buClr>
                <a:schemeClr val="tx1"/>
              </a:buClr>
              <a:buNone/>
            </a:pPr>
            <a:endParaRPr lang="en-US" altLang="en-US" sz="2400" dirty="0">
              <a:solidFill>
                <a:schemeClr val="tx1"/>
              </a:solidFill>
              <a:latin typeface="Californian FB" panose="0207040306080B030204" pitchFamily="18" charset="0"/>
              <a:cs typeface="Times New Roman" pitchFamily="18" charset="0"/>
            </a:endParaRPr>
          </a:p>
        </p:txBody>
      </p:sp>
      <p:pic>
        <p:nvPicPr>
          <p:cNvPr id="4100" name="Picture 4" descr="http://schools.iclipart.com/dodl.php?linklokauth=LzA0Ny9zbWFsbC9iYXRjaF8wMS9FbGVtZW50YXJ5X0VkdWNhdGlvbi9tb24wMzUwNjcuanBnLDE0MDg1ODU0MDUsMjA0LjEwOC45Ni45NSwwLDAsTExfMCwsMzY2ZDU4M2JkMjJhMTY4YWQxYmRiOWY5NTVmMmQ2OGY%3D/mon03506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687" y="1810265"/>
            <a:ext cx="3479133" cy="47463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FF54DE5-C571-48E8-A5BC-B369434E2F44}" type="slidenum">
              <a:rPr lang="en-US" smtClean="0"/>
              <a:t>6</a:t>
            </a:fld>
            <a:endParaRPr lang="en-US" dirty="0"/>
          </a:p>
        </p:txBody>
      </p:sp>
    </p:spTree>
    <p:extLst>
      <p:ext uri="{BB962C8B-B14F-4D97-AF65-F5344CB8AC3E}">
        <p14:creationId xmlns:p14="http://schemas.microsoft.com/office/powerpoint/2010/main" val="68297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8664" y="295174"/>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DISTRICT GOAL</a:t>
            </a:r>
          </a:p>
        </p:txBody>
      </p:sp>
      <p:grpSp>
        <p:nvGrpSpPr>
          <p:cNvPr id="3" name="Group 2"/>
          <p:cNvGrpSpPr/>
          <p:nvPr/>
        </p:nvGrpSpPr>
        <p:grpSpPr>
          <a:xfrm>
            <a:off x="6496896" y="2769940"/>
            <a:ext cx="5490113" cy="3643680"/>
            <a:chOff x="6495204" y="2237874"/>
            <a:chExt cx="5488683" cy="364368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5204" y="2237874"/>
              <a:ext cx="3648234" cy="3643680"/>
            </a:xfrm>
            <a:prstGeom prst="rect">
              <a:avLst/>
            </a:prstGeom>
            <a:noFill/>
            <a:ln w="571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12" name="Left Arrow 11"/>
            <p:cNvSpPr/>
            <p:nvPr/>
          </p:nvSpPr>
          <p:spPr>
            <a:xfrm rot="19867494">
              <a:off x="8012068" y="2285683"/>
              <a:ext cx="3966153" cy="1437846"/>
            </a:xfrm>
            <a:prstGeom prst="leftArrow">
              <a:avLst>
                <a:gd name="adj1" fmla="val 50605"/>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8"/>
            <p:cNvSpPr txBox="1">
              <a:spLocks noChangeArrowheads="1"/>
            </p:cNvSpPr>
            <p:nvPr/>
          </p:nvSpPr>
          <p:spPr bwMode="auto">
            <a:xfrm rot="19873671">
              <a:off x="8196642" y="2712629"/>
              <a:ext cx="3787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600" b="1" dirty="0">
                  <a:solidFill>
                    <a:schemeClr val="bg1"/>
                  </a:solidFill>
                  <a:latin typeface="Californian FB" panose="0207040306080B030204" pitchFamily="18" charset="0"/>
                </a:rPr>
                <a:t>96-100%  </a:t>
              </a:r>
              <a:r>
                <a:rPr lang="en-US" altLang="en-US" sz="2200" b="1" dirty="0">
                  <a:solidFill>
                    <a:schemeClr val="bg1"/>
                  </a:solidFill>
                  <a:latin typeface="Californian FB" panose="0207040306080B030204" pitchFamily="18" charset="0"/>
                </a:rPr>
                <a:t>in-seat attendance</a:t>
              </a:r>
            </a:p>
          </p:txBody>
        </p:sp>
      </p:grpSp>
      <p:sp>
        <p:nvSpPr>
          <p:cNvPr id="16" name="Title 1"/>
          <p:cNvSpPr txBox="1">
            <a:spLocks/>
          </p:cNvSpPr>
          <p:nvPr/>
        </p:nvSpPr>
        <p:spPr bwMode="auto">
          <a:xfrm>
            <a:off x="1294150" y="3906054"/>
            <a:ext cx="4829514" cy="68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800" b="1" dirty="0">
                <a:latin typeface="Arabic Typesetting" panose="03020402040406030203" pitchFamily="66" charset="-78"/>
                <a:cs typeface="Arabic Typesetting" panose="03020402040406030203" pitchFamily="66" charset="-78"/>
              </a:rPr>
              <a:t>LAUSD’s Attendance Goal</a:t>
            </a:r>
            <a:br>
              <a:rPr lang="en-US" altLang="en-US" sz="4400" b="1" dirty="0">
                <a:latin typeface="Californian FB" panose="0207040306080B030204" pitchFamily="18" charset="0"/>
                <a:cs typeface="AngsanaUPC" pitchFamily="18" charset="-34"/>
              </a:rPr>
            </a:br>
            <a:endParaRPr lang="es-MX" altLang="en-US" sz="4400" b="1" i="1" dirty="0">
              <a:latin typeface="Californian FB" panose="0207040306080B030204" pitchFamily="18" charset="0"/>
              <a:cs typeface="AngsanaUPC" pitchFamily="18" charset="-34"/>
            </a:endParaRPr>
          </a:p>
        </p:txBody>
      </p:sp>
      <p:sp>
        <p:nvSpPr>
          <p:cNvPr id="17" name="Content Placeholder 2"/>
          <p:cNvSpPr>
            <a:spLocks noGrp="1"/>
          </p:cNvSpPr>
          <p:nvPr>
            <p:ph idx="1"/>
          </p:nvPr>
        </p:nvSpPr>
        <p:spPr>
          <a:xfrm>
            <a:off x="1131264" y="1829941"/>
            <a:ext cx="9984800" cy="1061539"/>
          </a:xfrm>
        </p:spPr>
        <p:txBody>
          <a:bodyPr>
            <a:normAutofit/>
          </a:bodyPr>
          <a:lstStyle/>
          <a:p>
            <a:pPr marL="0" indent="0" algn="ctr">
              <a:buNone/>
            </a:pPr>
            <a:r>
              <a:rPr lang="en-US" altLang="en-US" sz="4800" b="1" dirty="0">
                <a:solidFill>
                  <a:schemeClr val="tx1"/>
                </a:solidFill>
                <a:latin typeface="Arabic Typesetting" panose="03020402040406030203" pitchFamily="66" charset="-78"/>
                <a:cs typeface="Arabic Typesetting" panose="03020402040406030203" pitchFamily="66" charset="-78"/>
              </a:rPr>
              <a:t>Academic success begins with good attendance!</a:t>
            </a:r>
            <a:endParaRPr lang="en-US" sz="4800" b="1" dirty="0">
              <a:solidFill>
                <a:schemeClr val="tx1"/>
              </a:solidFill>
              <a:latin typeface="Arabic Typesetting" panose="03020402040406030203" pitchFamily="66" charset="-78"/>
              <a:cs typeface="Arabic Typesetting" panose="03020402040406030203" pitchFamily="66" charset="-78"/>
            </a:endParaRPr>
          </a:p>
          <a:p>
            <a:endParaRPr lang="en-US" sz="1700" dirty="0"/>
          </a:p>
          <a:p>
            <a:pPr marL="0" indent="0">
              <a:buNone/>
            </a:pPr>
            <a:endParaRPr lang="en-US" sz="1800" b="1" dirty="0">
              <a:cs typeface="Times New Roman" pitchFamily="18" charset="0"/>
            </a:endParaRPr>
          </a:p>
          <a:p>
            <a:pPr marL="0" indent="0">
              <a:buNone/>
            </a:pPr>
            <a:endParaRPr lang="en-US" sz="1800" dirty="0"/>
          </a:p>
        </p:txBody>
      </p:sp>
      <p:sp>
        <p:nvSpPr>
          <p:cNvPr id="2" name="Slide Number Placeholder 1"/>
          <p:cNvSpPr>
            <a:spLocks noGrp="1"/>
          </p:cNvSpPr>
          <p:nvPr>
            <p:ph type="sldNum" sz="quarter" idx="12"/>
          </p:nvPr>
        </p:nvSpPr>
        <p:spPr/>
        <p:txBody>
          <a:bodyPr/>
          <a:lstStyle/>
          <a:p>
            <a:fld id="{29927BEA-0E01-4643-B2DE-F82012A02F29}" type="slidenum">
              <a:rPr lang="en-US" smtClean="0"/>
              <a:t>7</a:t>
            </a:fld>
            <a:endParaRPr lang="en-US" dirty="0"/>
          </a:p>
        </p:txBody>
      </p:sp>
    </p:spTree>
    <p:extLst>
      <p:ext uri="{BB962C8B-B14F-4D97-AF65-F5344CB8AC3E}">
        <p14:creationId xmlns:p14="http://schemas.microsoft.com/office/powerpoint/2010/main" val="4795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22916" y="2415210"/>
            <a:ext cx="10633087" cy="3565459"/>
          </a:xfrm>
          <a:prstGeom prst="rect">
            <a:avLst/>
          </a:prstGeom>
          <a:solidFill>
            <a:schemeClr val="bg1"/>
          </a:solidFill>
          <a:ln w="5715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290383" y="295174"/>
            <a:ext cx="8991600" cy="1008247"/>
          </a:xfrm>
        </p:spPr>
        <p:txBody>
          <a:bodyPr>
            <a:normAutofit/>
          </a:bodyPr>
          <a:lstStyle/>
          <a:p>
            <a:r>
              <a:rPr lang="en-US" sz="3600" b="1" dirty="0">
                <a:latin typeface="Californian FB" panose="0207040306080B030204" pitchFamily="18" charset="0"/>
                <a:cs typeface="Times New Roman" panose="02020603050405020304" pitchFamily="18" charset="0"/>
              </a:rPr>
              <a:t>WHAT IS EXCELLENT ATTENDANCE</a:t>
            </a:r>
            <a:r>
              <a:rPr lang="en-US" sz="4000" b="1" dirty="0">
                <a:latin typeface="Californian FB" panose="0207040306080B030204" pitchFamily="18" charset="0"/>
                <a:cs typeface="Times New Roman" panose="02020603050405020304" pitchFamily="18" charset="0"/>
              </a:rPr>
              <a:t>?</a:t>
            </a:r>
          </a:p>
        </p:txBody>
      </p:sp>
      <p:sp>
        <p:nvSpPr>
          <p:cNvPr id="2" name="Rectangle 1"/>
          <p:cNvSpPr/>
          <p:nvPr/>
        </p:nvSpPr>
        <p:spPr>
          <a:xfrm>
            <a:off x="722916" y="1576504"/>
            <a:ext cx="10746999" cy="738664"/>
          </a:xfrm>
          <a:prstGeom prst="rect">
            <a:avLst/>
          </a:prstGeom>
        </p:spPr>
        <p:txBody>
          <a:bodyPr wrap="square">
            <a:spAutoFit/>
          </a:bodyPr>
          <a:lstStyle/>
          <a:p>
            <a:pPr lvl="0"/>
            <a:endParaRPr lang="en-US" sz="1200" dirty="0">
              <a:latin typeface="Californian FB" panose="0207040306080B030204" pitchFamily="18" charset="0"/>
              <a:ea typeface="Calibri"/>
              <a:cs typeface="Times New Roman" panose="02020603050405020304" pitchFamily="18" charset="0"/>
              <a:sym typeface="Calibri"/>
            </a:endParaRPr>
          </a:p>
          <a:p>
            <a:pPr lvl="0" algn="ctr">
              <a:buSzPct val="25000"/>
            </a:pPr>
            <a:r>
              <a:rPr lang="en-US" sz="3000" b="1" dirty="0">
                <a:latin typeface="Arabic Typesetting" panose="03020402040406030203" pitchFamily="66" charset="-78"/>
                <a:ea typeface="Calibri"/>
                <a:cs typeface="Arabic Typesetting" panose="03020402040406030203" pitchFamily="66" charset="-78"/>
                <a:sym typeface="Calibri"/>
              </a:rPr>
              <a:t>LAUSD’s goal is for ALL students to attend at a rate of 96% or higher</a:t>
            </a:r>
            <a:r>
              <a:rPr lang="en-US" sz="3000" dirty="0">
                <a:latin typeface="Arabic Typesetting" panose="03020402040406030203" pitchFamily="66" charset="-78"/>
                <a:ea typeface="Calibri"/>
                <a:cs typeface="Arabic Typesetting" panose="03020402040406030203" pitchFamily="66" charset="-78"/>
                <a:sym typeface="Calibri"/>
              </a:rPr>
              <a:t>.</a:t>
            </a:r>
          </a:p>
        </p:txBody>
      </p:sp>
      <p:graphicFrame>
        <p:nvGraphicFramePr>
          <p:cNvPr id="8" name="Table 7"/>
          <p:cNvGraphicFramePr>
            <a:graphicFrameLocks noGrp="1"/>
          </p:cNvGraphicFramePr>
          <p:nvPr>
            <p:extLst>
              <p:ext uri="{D42A27DB-BD31-4B8C-83A1-F6EECF244321}">
                <p14:modId xmlns:p14="http://schemas.microsoft.com/office/powerpoint/2010/main" val="1314968577"/>
              </p:ext>
            </p:extLst>
          </p:nvPr>
        </p:nvGraphicFramePr>
        <p:xfrm>
          <a:off x="1076340" y="2640597"/>
          <a:ext cx="10040152" cy="3114683"/>
        </p:xfrm>
        <a:graphic>
          <a:graphicData uri="http://schemas.openxmlformats.org/drawingml/2006/table">
            <a:tbl>
              <a:tblPr firstRow="1" firstCol="1" bandRow="1"/>
              <a:tblGrid>
                <a:gridCol w="2151039">
                  <a:extLst>
                    <a:ext uri="{9D8B030D-6E8A-4147-A177-3AD203B41FA5}">
                      <a16:colId xmlns:a16="http://schemas.microsoft.com/office/drawing/2014/main" val="20000"/>
                    </a:ext>
                  </a:extLst>
                </a:gridCol>
                <a:gridCol w="1864627">
                  <a:extLst>
                    <a:ext uri="{9D8B030D-6E8A-4147-A177-3AD203B41FA5}">
                      <a16:colId xmlns:a16="http://schemas.microsoft.com/office/drawing/2014/main" val="20001"/>
                    </a:ext>
                  </a:extLst>
                </a:gridCol>
                <a:gridCol w="2007833">
                  <a:extLst>
                    <a:ext uri="{9D8B030D-6E8A-4147-A177-3AD203B41FA5}">
                      <a16:colId xmlns:a16="http://schemas.microsoft.com/office/drawing/2014/main" val="20002"/>
                    </a:ext>
                  </a:extLst>
                </a:gridCol>
                <a:gridCol w="2007833">
                  <a:extLst>
                    <a:ext uri="{9D8B030D-6E8A-4147-A177-3AD203B41FA5}">
                      <a16:colId xmlns:a16="http://schemas.microsoft.com/office/drawing/2014/main" val="20003"/>
                    </a:ext>
                  </a:extLst>
                </a:gridCol>
                <a:gridCol w="2008820">
                  <a:extLst>
                    <a:ext uri="{9D8B030D-6E8A-4147-A177-3AD203B41FA5}">
                      <a16:colId xmlns:a16="http://schemas.microsoft.com/office/drawing/2014/main" val="20004"/>
                    </a:ext>
                  </a:extLst>
                </a:gridCol>
              </a:tblGrid>
              <a:tr h="716691">
                <a:tc>
                  <a:txBody>
                    <a:bodyPr/>
                    <a:lstStyle/>
                    <a:p>
                      <a:pPr marL="0" marR="0" algn="ctr">
                        <a:lnSpc>
                          <a:spcPct val="115000"/>
                        </a:lnSpc>
                        <a:spcBef>
                          <a:spcPts val="0"/>
                        </a:spcBef>
                        <a:spcAft>
                          <a:spcPts val="0"/>
                        </a:spcAft>
                      </a:pPr>
                      <a:r>
                        <a:rPr lang="en-US" sz="1800" dirty="0">
                          <a:solidFill>
                            <a:schemeClr val="bg1"/>
                          </a:solidFill>
                          <a:effectLst/>
                          <a:latin typeface="Plantagenet Cherokee"/>
                          <a:ea typeface="Calibri"/>
                          <a:cs typeface="Times New Roman"/>
                        </a:rPr>
                        <a:t>FAR BELOW BASIC</a:t>
                      </a:r>
                      <a:endParaRPr lang="en-US" sz="18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n-US" sz="1800" dirty="0">
                          <a:solidFill>
                            <a:schemeClr val="bg1"/>
                          </a:solidFill>
                          <a:effectLst/>
                          <a:latin typeface="Plantagenet Cherokee"/>
                          <a:ea typeface="Calibri"/>
                          <a:cs typeface="Times New Roman"/>
                        </a:rPr>
                        <a:t>BELOW BASIC</a:t>
                      </a:r>
                      <a:endParaRPr lang="en-US" sz="18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marL="0" marR="0" algn="ctr">
                        <a:lnSpc>
                          <a:spcPct val="115000"/>
                        </a:lnSpc>
                        <a:spcBef>
                          <a:spcPts val="0"/>
                        </a:spcBef>
                        <a:spcAft>
                          <a:spcPts val="0"/>
                        </a:spcAft>
                      </a:pPr>
                      <a:r>
                        <a:rPr lang="en-US" sz="1800" dirty="0">
                          <a:solidFill>
                            <a:schemeClr val="bg1"/>
                          </a:solidFill>
                          <a:effectLst/>
                          <a:latin typeface="Plantagenet Cherokee"/>
                          <a:ea typeface="Calibri"/>
                          <a:cs typeface="Times New Roman"/>
                        </a:rPr>
                        <a:t>BASIC</a:t>
                      </a:r>
                      <a:endParaRPr lang="en-US" sz="18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15000"/>
                        </a:lnSpc>
                        <a:spcBef>
                          <a:spcPts val="0"/>
                        </a:spcBef>
                        <a:spcAft>
                          <a:spcPts val="0"/>
                        </a:spcAft>
                      </a:pPr>
                      <a:r>
                        <a:rPr lang="en-US" sz="1800" dirty="0">
                          <a:solidFill>
                            <a:schemeClr val="tx1"/>
                          </a:solidFill>
                          <a:effectLst/>
                          <a:latin typeface="Plantagenet Cherokee"/>
                          <a:ea typeface="Calibri"/>
                          <a:cs typeface="Times New Roman"/>
                        </a:rPr>
                        <a:t>PROFICIENT</a:t>
                      </a:r>
                      <a:endParaRPr lang="en-US" sz="18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latin typeface="Plantagenet Cherokee"/>
                          <a:ea typeface="Calibri"/>
                          <a:cs typeface="Times New Roman"/>
                        </a:rPr>
                        <a:t>ADVANCED</a:t>
                      </a:r>
                      <a:endParaRPr lang="en-US" sz="18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3568">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less than 87%</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87-91%</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92-95%</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96-99%</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100%</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6077">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25 or more absences</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15-24 absences</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chemeClr val="tx1"/>
                          </a:solidFill>
                          <a:effectLst/>
                          <a:latin typeface="Plantagenet Cherokee"/>
                          <a:ea typeface="Calibri"/>
                          <a:cs typeface="Times New Roman"/>
                        </a:rPr>
                        <a:t>8-14 absences</a:t>
                      </a:r>
                      <a:endParaRPr lang="en-US"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solidFill>
                            <a:schemeClr val="tx1"/>
                          </a:solidFill>
                          <a:effectLst/>
                          <a:latin typeface="Plantagenet Cherokee"/>
                          <a:ea typeface="Calibri"/>
                          <a:cs typeface="Times New Roman"/>
                        </a:rPr>
                        <a:t>1-7 absences</a:t>
                      </a:r>
                      <a:endParaRPr lang="en-US" sz="24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n-US" sz="2400" dirty="0">
                          <a:solidFill>
                            <a:schemeClr val="bg1"/>
                          </a:solidFill>
                          <a:effectLst/>
                          <a:latin typeface="Plantagenet Cherokee"/>
                          <a:ea typeface="Calibri"/>
                          <a:cs typeface="Times New Roman"/>
                        </a:rPr>
                        <a:t>0 absences</a:t>
                      </a:r>
                      <a:endParaRPr lang="en-US" sz="24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748347">
                <a:tc gridSpan="3">
                  <a:txBody>
                    <a:bodyPr/>
                    <a:lstStyle/>
                    <a:p>
                      <a:pPr marL="0" marR="0" algn="ctr">
                        <a:lnSpc>
                          <a:spcPct val="115000"/>
                        </a:lnSpc>
                        <a:spcBef>
                          <a:spcPts val="0"/>
                        </a:spcBef>
                        <a:spcAft>
                          <a:spcPts val="0"/>
                        </a:spcAft>
                      </a:pPr>
                      <a:r>
                        <a:rPr lang="en-US" sz="1100" dirty="0">
                          <a:solidFill>
                            <a:schemeClr val="bg1"/>
                          </a:solidFill>
                          <a:effectLst/>
                          <a:latin typeface="Calibri"/>
                          <a:ea typeface="Calibri"/>
                          <a:cs typeface="Times New Roman"/>
                        </a:rPr>
                        <a:t> </a:t>
                      </a:r>
                    </a:p>
                  </a:txBody>
                  <a:tcPr marL="68598" marR="68598"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800" b="1" i="1" dirty="0">
                          <a:solidFill>
                            <a:schemeClr val="tx1"/>
                          </a:solidFill>
                          <a:effectLst/>
                          <a:latin typeface="Plantagenet Cherokee"/>
                          <a:ea typeface="Calibri"/>
                          <a:cs typeface="Times New Roman"/>
                        </a:rPr>
                        <a:t>     More likely to achieve at grade level and graduate</a:t>
                      </a:r>
                      <a:endParaRPr lang="en-US" sz="1800" dirty="0">
                        <a:solidFill>
                          <a:schemeClr val="tx1"/>
                        </a:solidFill>
                        <a:effectLst/>
                        <a:latin typeface="Calibri"/>
                        <a:ea typeface="Calibri"/>
                        <a:cs typeface="Times New Roman"/>
                      </a:endParaRPr>
                    </a:p>
                  </a:txBody>
                  <a:tcPr marL="68598" marR="68598"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1" name="5-Point Star 10"/>
          <p:cNvSpPr/>
          <p:nvPr/>
        </p:nvSpPr>
        <p:spPr>
          <a:xfrm rot="1147677">
            <a:off x="8788501" y="2651787"/>
            <a:ext cx="649467" cy="676727"/>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Rectangle 14"/>
          <p:cNvSpPr/>
          <p:nvPr/>
        </p:nvSpPr>
        <p:spPr>
          <a:xfrm>
            <a:off x="627849" y="6050998"/>
            <a:ext cx="10823219" cy="430887"/>
          </a:xfrm>
          <a:prstGeom prst="rect">
            <a:avLst/>
          </a:prstGeom>
        </p:spPr>
        <p:txBody>
          <a:bodyPr wrap="square">
            <a:spAutoFit/>
          </a:bodyPr>
          <a:lstStyle/>
          <a:p>
            <a:pPr lvl="0">
              <a:buClr>
                <a:schemeClr val="tx1"/>
              </a:buClr>
              <a:buSzPct val="25000"/>
            </a:pPr>
            <a:r>
              <a:rPr lang="en-US" sz="2200" b="1" i="1" dirty="0">
                <a:latin typeface="Californian FB" panose="0207040306080B030204" pitchFamily="18" charset="0"/>
                <a:ea typeface="Calibri"/>
                <a:cs typeface="Times New Roman" panose="02020603050405020304" pitchFamily="18" charset="0"/>
                <a:sym typeface="Calibri"/>
              </a:rPr>
              <a:t>Students with Proficient/Advanced attendance miss no more than 7 days per school year.</a:t>
            </a:r>
          </a:p>
        </p:txBody>
      </p:sp>
      <p:sp>
        <p:nvSpPr>
          <p:cNvPr id="3" name="Slide Number Placeholder 2"/>
          <p:cNvSpPr>
            <a:spLocks noGrp="1"/>
          </p:cNvSpPr>
          <p:nvPr>
            <p:ph type="sldNum" sz="quarter" idx="12"/>
          </p:nvPr>
        </p:nvSpPr>
        <p:spPr/>
        <p:txBody>
          <a:bodyPr/>
          <a:lstStyle/>
          <a:p>
            <a:fld id="{29927BEA-0E01-4643-B2DE-F82012A02F29}" type="slidenum">
              <a:rPr lang="en-US" smtClean="0"/>
              <a:t>8</a:t>
            </a:fld>
            <a:endParaRPr lang="en-US" dirty="0"/>
          </a:p>
        </p:txBody>
      </p:sp>
    </p:spTree>
    <p:extLst>
      <p:ext uri="{BB962C8B-B14F-4D97-AF65-F5344CB8AC3E}">
        <p14:creationId xmlns:p14="http://schemas.microsoft.com/office/powerpoint/2010/main" val="141905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5671" y="310216"/>
            <a:ext cx="8991600" cy="1008247"/>
          </a:xfrm>
        </p:spPr>
        <p:txBody>
          <a:bodyPr>
            <a:normAutofit/>
          </a:bodyPr>
          <a:lstStyle/>
          <a:p>
            <a:r>
              <a:rPr lang="en-US" sz="3600" dirty="0">
                <a:latin typeface="Times New Roman" panose="02020603050405020304" pitchFamily="18" charset="0"/>
                <a:cs typeface="Times New Roman" panose="02020603050405020304" pitchFamily="18" charset="0"/>
              </a:rPr>
              <a:t>SHORT TERM BENEFITS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8992305"/>
              </p:ext>
            </p:extLst>
          </p:nvPr>
        </p:nvGraphicFramePr>
        <p:xfrm>
          <a:off x="160637" y="1542054"/>
          <a:ext cx="11813059" cy="5168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29927BEA-0E01-4643-B2DE-F82012A02F29}" type="slidenum">
              <a:rPr lang="en-US" smtClean="0"/>
              <a:t>9</a:t>
            </a:fld>
            <a:endParaRPr lang="en-US" dirty="0"/>
          </a:p>
        </p:txBody>
      </p:sp>
    </p:spTree>
    <p:extLst>
      <p:ext uri="{BB962C8B-B14F-4D97-AF65-F5344CB8AC3E}">
        <p14:creationId xmlns:p14="http://schemas.microsoft.com/office/powerpoint/2010/main" val="42825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itched Border 16x9">
  <a:themeElements>
    <a:clrScheme name="Stitched Border">
      <a:dk1>
        <a:srgbClr val="000000"/>
      </a:dk1>
      <a:lt1>
        <a:srgbClr val="FFFFFF"/>
      </a:lt1>
      <a:dk2>
        <a:srgbClr val="115981"/>
      </a:dk2>
      <a:lt2>
        <a:srgbClr val="E4DAC9"/>
      </a:lt2>
      <a:accent1>
        <a:srgbClr val="115981"/>
      </a:accent1>
      <a:accent2>
        <a:srgbClr val="4D5E31"/>
      </a:accent2>
      <a:accent3>
        <a:srgbClr val="B96934"/>
      </a:accent3>
      <a:accent4>
        <a:srgbClr val="458192"/>
      </a:accent4>
      <a:accent5>
        <a:srgbClr val="8D1120"/>
      </a:accent5>
      <a:accent6>
        <a:srgbClr val="AF9F8B"/>
      </a:accent6>
      <a:hlink>
        <a:srgbClr val="B96934"/>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titched Border">
      <a:dk1>
        <a:srgbClr val="000000"/>
      </a:dk1>
      <a:lt1>
        <a:srgbClr val="FFFFFF"/>
      </a:lt1>
      <a:dk2>
        <a:srgbClr val="115981"/>
      </a:dk2>
      <a:lt2>
        <a:srgbClr val="E4DAC9"/>
      </a:lt2>
      <a:accent1>
        <a:srgbClr val="115981"/>
      </a:accent1>
      <a:accent2>
        <a:srgbClr val="4D5E31"/>
      </a:accent2>
      <a:accent3>
        <a:srgbClr val="B96934"/>
      </a:accent3>
      <a:accent4>
        <a:srgbClr val="458192"/>
      </a:accent4>
      <a:accent5>
        <a:srgbClr val="8D1120"/>
      </a:accent5>
      <a:accent6>
        <a:srgbClr val="AF9F8B"/>
      </a:accent6>
      <a:hlink>
        <a:srgbClr val="B96934"/>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titched Border">
      <a:dk1>
        <a:srgbClr val="000000"/>
      </a:dk1>
      <a:lt1>
        <a:srgbClr val="FFFFFF"/>
      </a:lt1>
      <a:dk2>
        <a:srgbClr val="115981"/>
      </a:dk2>
      <a:lt2>
        <a:srgbClr val="E4DAC9"/>
      </a:lt2>
      <a:accent1>
        <a:srgbClr val="115981"/>
      </a:accent1>
      <a:accent2>
        <a:srgbClr val="4D5E31"/>
      </a:accent2>
      <a:accent3>
        <a:srgbClr val="B96934"/>
      </a:accent3>
      <a:accent4>
        <a:srgbClr val="458192"/>
      </a:accent4>
      <a:accent5>
        <a:srgbClr val="8D1120"/>
      </a:accent5>
      <a:accent6>
        <a:srgbClr val="AF9F8B"/>
      </a:accent6>
      <a:hlink>
        <a:srgbClr val="B96934"/>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2507</TotalTime>
  <Words>2304</Words>
  <Application>Microsoft Macintosh PowerPoint</Application>
  <PresentationFormat>Widescreen</PresentationFormat>
  <Paragraphs>449</Paragraphs>
  <Slides>53</Slides>
  <Notes>49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53</vt:i4>
      </vt:variant>
    </vt:vector>
  </HeadingPairs>
  <TitlesOfParts>
    <vt:vector size="69" baseType="lpstr">
      <vt:lpstr>Agency FB</vt:lpstr>
      <vt:lpstr>Arabic Typesetting</vt:lpstr>
      <vt:lpstr>Arial</vt:lpstr>
      <vt:lpstr>Arial Black</vt:lpstr>
      <vt:lpstr>Blue Highway</vt:lpstr>
      <vt:lpstr>Calibri</vt:lpstr>
      <vt:lpstr>Californian FB</vt:lpstr>
      <vt:lpstr>Consolas</vt:lpstr>
      <vt:lpstr>DilleniaUPC</vt:lpstr>
      <vt:lpstr>Gabriola</vt:lpstr>
      <vt:lpstr>Mongolian Baiti</vt:lpstr>
      <vt:lpstr>Plantagenet Cherokee</vt:lpstr>
      <vt:lpstr>Times New Roman</vt:lpstr>
      <vt:lpstr>Vladimir Script</vt:lpstr>
      <vt:lpstr>Wingdings</vt:lpstr>
      <vt:lpstr>Stitched Border 16x9</vt:lpstr>
      <vt:lpstr>THE IMPORTANCE OF REGULAR SCHOOL ATTENDANCE</vt:lpstr>
      <vt:lpstr>GROUNDING ACTIVITY</vt:lpstr>
      <vt:lpstr>OBJECTIVES</vt:lpstr>
      <vt:lpstr>IT’S THE LAW!</vt:lpstr>
      <vt:lpstr>WHY DOES THE LAW EXIST?</vt:lpstr>
      <vt:lpstr>THE IMPORTANCE OF REGULAR SCHOOL ATTENDANCE</vt:lpstr>
      <vt:lpstr>DISTRICT GOAL</vt:lpstr>
      <vt:lpstr>WHAT IS EXCELLENT ATTENDANCE?</vt:lpstr>
      <vt:lpstr>SHORT TERM BENEFITS</vt:lpstr>
      <vt:lpstr>LONG TERM BENEFITS</vt:lpstr>
      <vt:lpstr>LONG TERM BENEFITS</vt:lpstr>
      <vt:lpstr>OBJECTIVES</vt:lpstr>
      <vt:lpstr>Reflection</vt:lpstr>
      <vt:lpstr>WHY ARE STUDENTS ABSENT?</vt:lpstr>
      <vt:lpstr>WHY ARE STUDENTS ABSENT?</vt:lpstr>
      <vt:lpstr>WHY ARE STUDENTS MISSING INSTRUCTON?</vt:lpstr>
      <vt:lpstr>WHY ARE STUDENTS MISSING INSTRUCTON?</vt:lpstr>
      <vt:lpstr>WHY ARE STUDENTS MISSING INSTRUCTON?</vt:lpstr>
      <vt:lpstr>WHY ARE STUDENTS MISSING INSTRUCTON?</vt:lpstr>
      <vt:lpstr>WHY ARE STUDENTS MISSING INSTRUCTON?</vt:lpstr>
      <vt:lpstr>OBJECTIVES</vt:lpstr>
      <vt:lpstr>EXCUSED ABSENCES (California E.C. 48205)</vt:lpstr>
      <vt:lpstr>EXCUSED ABSENCES</vt:lpstr>
      <vt:lpstr>SCENARIOS</vt:lpstr>
      <vt:lpstr>SCENARIOS</vt:lpstr>
      <vt:lpstr>SCENARIOS</vt:lpstr>
      <vt:lpstr>SCENARIOS</vt:lpstr>
      <vt:lpstr>SCENARIOS</vt:lpstr>
      <vt:lpstr>TRUANCY</vt:lpstr>
      <vt:lpstr>TRUANCY</vt:lpstr>
      <vt:lpstr>CHRONIC ABSENCES</vt:lpstr>
      <vt:lpstr>CRIMINAL CONSEQUENCES</vt:lpstr>
      <vt:lpstr>EDUCATIONAL CONSEQUENCES</vt:lpstr>
      <vt:lpstr>LIFELONG CONSEQUENCES</vt:lpstr>
      <vt:lpstr>LIFELONG CONSEQUENCES</vt:lpstr>
      <vt:lpstr>WHAT DO YOU WANT FOR YOUR CHILD?</vt:lpstr>
      <vt:lpstr>OBJECTIVES</vt:lpstr>
      <vt:lpstr>WHAT PARENTS CAN DO</vt:lpstr>
      <vt:lpstr>WHAT PARENTS CAN DO</vt:lpstr>
      <vt:lpstr>WHAT PARENTS CAN DO</vt:lpstr>
      <vt:lpstr>WHAT PARENTS CAN DO</vt:lpstr>
      <vt:lpstr>WHAT PARENTS CAN DO</vt:lpstr>
      <vt:lpstr>WHAT ELAC CAN DO</vt:lpstr>
      <vt:lpstr>OBJECTIVES</vt:lpstr>
      <vt:lpstr>PowerPoint Presentation</vt:lpstr>
      <vt:lpstr>PowerPoint Presentation</vt:lpstr>
      <vt:lpstr>PowerPoint Presentation</vt:lpstr>
      <vt:lpstr>THE RECOMMENDATION PROCESS</vt:lpstr>
      <vt:lpstr>TAKING ACTION</vt:lpstr>
      <vt:lpstr>OBJECTIVES</vt:lpstr>
      <vt:lpstr>REFLECTION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Franco, Ana</dc:creator>
  <cp:lastModifiedBy>Camp, Morena</cp:lastModifiedBy>
  <cp:revision>309</cp:revision>
  <cp:lastPrinted>2014-10-08T01:18:29Z</cp:lastPrinted>
  <dcterms:created xsi:type="dcterms:W3CDTF">2014-04-18T01:40:54Z</dcterms:created>
  <dcterms:modified xsi:type="dcterms:W3CDTF">2020-12-21T18:42:45Z</dcterms:modified>
</cp:coreProperties>
</file>